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55"/>
  </p:notesMasterIdLst>
  <p:sldIdLst>
    <p:sldId id="260" r:id="rId2"/>
    <p:sldId id="298" r:id="rId3"/>
    <p:sldId id="328" r:id="rId4"/>
    <p:sldId id="325" r:id="rId5"/>
    <p:sldId id="373" r:id="rId6"/>
    <p:sldId id="348" r:id="rId7"/>
    <p:sldId id="354" r:id="rId8"/>
    <p:sldId id="355" r:id="rId9"/>
    <p:sldId id="375" r:id="rId10"/>
    <p:sldId id="356" r:id="rId11"/>
    <p:sldId id="357" r:id="rId12"/>
    <p:sldId id="358" r:id="rId13"/>
    <p:sldId id="359" r:id="rId14"/>
    <p:sldId id="360" r:id="rId15"/>
    <p:sldId id="361" r:id="rId16"/>
    <p:sldId id="362" r:id="rId17"/>
    <p:sldId id="363" r:id="rId18"/>
    <p:sldId id="364" r:id="rId19"/>
    <p:sldId id="365" r:id="rId20"/>
    <p:sldId id="366" r:id="rId21"/>
    <p:sldId id="367" r:id="rId22"/>
    <p:sldId id="368" r:id="rId23"/>
    <p:sldId id="369" r:id="rId24"/>
    <p:sldId id="370" r:id="rId25"/>
    <p:sldId id="374" r:id="rId26"/>
    <p:sldId id="353" r:id="rId27"/>
    <p:sldId id="371" r:id="rId28"/>
    <p:sldId id="343" r:id="rId29"/>
    <p:sldId id="377" r:id="rId30"/>
    <p:sldId id="378" r:id="rId31"/>
    <p:sldId id="379" r:id="rId32"/>
    <p:sldId id="380" r:id="rId33"/>
    <p:sldId id="344" r:id="rId34"/>
    <p:sldId id="345" r:id="rId35"/>
    <p:sldId id="381" r:id="rId36"/>
    <p:sldId id="382" r:id="rId37"/>
    <p:sldId id="383" r:id="rId38"/>
    <p:sldId id="384" r:id="rId39"/>
    <p:sldId id="385" r:id="rId40"/>
    <p:sldId id="386" r:id="rId41"/>
    <p:sldId id="387" r:id="rId42"/>
    <p:sldId id="388" r:id="rId43"/>
    <p:sldId id="389" r:id="rId44"/>
    <p:sldId id="391" r:id="rId45"/>
    <p:sldId id="390" r:id="rId46"/>
    <p:sldId id="392" r:id="rId47"/>
    <p:sldId id="393" r:id="rId48"/>
    <p:sldId id="394" r:id="rId49"/>
    <p:sldId id="395" r:id="rId50"/>
    <p:sldId id="396" r:id="rId51"/>
    <p:sldId id="397" r:id="rId52"/>
    <p:sldId id="346" r:id="rId53"/>
    <p:sldId id="305" r:id="rId54"/>
  </p:sldIdLst>
  <p:sldSz cx="12192000" cy="6858000"/>
  <p:notesSz cx="6735763" cy="9866313"/>
  <p:embeddedFontLst>
    <p:embeddedFont>
      <p:font typeface="KoPubWorld돋움체 Bold" panose="00000800000000000000" pitchFamily="2" charset="-127"/>
      <p:bold r:id="rId56"/>
    </p:embeddedFont>
    <p:embeddedFont>
      <p:font typeface="KoPubWorld돋움체 Light" panose="00000300000000000000" pitchFamily="2" charset="-127"/>
      <p:regular r:id="rId57"/>
    </p:embeddedFont>
    <p:embeddedFont>
      <p:font typeface="KoPubWorld돋움체 Medium" panose="00000600000000000000" pitchFamily="2" charset="-127"/>
      <p:regular r:id="rId58"/>
    </p:embeddedFont>
    <p:embeddedFont>
      <p:font typeface="KoPub돋움체 Bold" panose="00000800000000000000" pitchFamily="2" charset="-127"/>
      <p:bold r:id="rId59"/>
    </p:embeddedFont>
    <p:embeddedFont>
      <p:font typeface="KoPub돋움체 Medium" panose="00000600000000000000" pitchFamily="2" charset="-127"/>
      <p:regular r:id="rId60"/>
    </p:embeddedFont>
    <p:embeddedFont>
      <p:font typeface="맑은 고딕" panose="020B0503020000020004" pitchFamily="50" charset="-127"/>
      <p:regular r:id="rId61"/>
      <p:bold r:id="rId6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6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060"/>
    <a:srgbClr val="0C3F81"/>
    <a:srgbClr val="E4E4E4"/>
    <a:srgbClr val="03037B"/>
    <a:srgbClr val="00277E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03" autoAdjust="0"/>
    <p:restoredTop sz="96318" autoAdjust="0"/>
  </p:normalViewPr>
  <p:slideViewPr>
    <p:cSldViewPr snapToGrid="0" showGuides="1">
      <p:cViewPr varScale="1">
        <p:scale>
          <a:sx n="81" d="100"/>
          <a:sy n="81" d="100"/>
        </p:scale>
        <p:origin x="60" y="1056"/>
      </p:cViewPr>
      <p:guideLst>
        <p:guide orient="horz" pos="2160"/>
        <p:guide pos="3863"/>
      </p:guideLst>
    </p:cSldViewPr>
  </p:slideViewPr>
  <p:outlineViewPr>
    <p:cViewPr>
      <p:scale>
        <a:sx n="75" d="100"/>
        <a:sy n="75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9" d="100"/>
          <a:sy n="89" d="100"/>
        </p:scale>
        <p:origin x="3318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3.fntdata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font" Target="fonts/font6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1.fntdata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4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2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5.fntdata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9413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14763" y="0"/>
            <a:ext cx="2919412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6887FC-93BB-4221-8B25-FE571D307B23}" type="datetimeFigureOut">
              <a:rPr lang="ko-KR" altLang="en-US" smtClean="0"/>
              <a:t>2024-10-15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09575" y="1233488"/>
            <a:ext cx="5916613" cy="3328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3100" y="4748213"/>
            <a:ext cx="5389563" cy="38846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371013"/>
            <a:ext cx="2919413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14763" y="9371013"/>
            <a:ext cx="2919412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7D3E6E-4BED-4161-890B-E3CAA390FB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67930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AF9388-9CA3-486F-93E4-226880A614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A24BAA9-9EDD-4137-8BF6-B77EBCE500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9CAFF26-31DC-4C1C-A677-9328726C2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28111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AF9388-9CA3-486F-93E4-226880A614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921616"/>
            <a:ext cx="9144000" cy="2387600"/>
          </a:xfrm>
        </p:spPr>
        <p:txBody>
          <a:bodyPr anchor="b"/>
          <a:lstStyle>
            <a:lvl1pPr algn="ctr">
              <a:defRPr sz="6000" b="1" cap="none" spc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8072901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3687FF-DCDF-4DA6-9E43-BC7CB9557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28D136-E0E7-4E12-BE8D-9BEF1C1BBF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04FB316-7687-4567-AF3B-C31EA3B43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770719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3687FF-DCDF-4DA6-9E43-BC7CB9557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28D136-E0E7-4E12-BE8D-9BEF1C1BBF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8252" y="965202"/>
            <a:ext cx="6971904" cy="5547357"/>
          </a:xfrm>
        </p:spPr>
        <p:txBody>
          <a:bodyPr/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04FB316-7687-4567-AF3B-C31EA3B43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‹#›</a:t>
            </a:fld>
            <a:endParaRPr lang="ko-KR" altLang="en-US" dirty="0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2FE417A6-75B4-1280-A628-F02392FBFEC8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7375975" y="965202"/>
            <a:ext cx="4574287" cy="5547357"/>
          </a:xfrm>
        </p:spPr>
        <p:txBody>
          <a:bodyPr/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18480555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1F5B9A-7230-4900-AEBF-F211C7E30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D6444DC-C8CA-4C9D-AF3C-F9FC4F959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33586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2994B6A-35B7-4704-A2A7-1BF0A564A0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252" y="193038"/>
            <a:ext cx="11652010" cy="5368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72986FE-393C-4AE1-B4DB-0A7E178BAF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8252" y="965202"/>
            <a:ext cx="11652010" cy="55473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A7B28D8-1F87-4BC2-8C25-5E45BA2641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98292" y="6610773"/>
            <a:ext cx="1293708" cy="24722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876918D8-0472-4896-8BF2-63BC6246DCEB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63744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7" r:id="rId2"/>
    <p:sldLayoutId id="2147483650" r:id="rId3"/>
    <p:sldLayoutId id="2147483656" r:id="rId4"/>
    <p:sldLayoutId id="2147483654" r:id="rId5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2800" b="1" kern="1200" baseline="0">
          <a:solidFill>
            <a:schemeClr val="bg1"/>
          </a:solidFill>
          <a:latin typeface="(한글 글꼴 사용)"/>
          <a:ea typeface="KoPub돋움체 Bold" panose="00000800000000000000" pitchFamily="2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125000"/>
        </a:lnSpc>
        <a:spcBef>
          <a:spcPts val="1000"/>
        </a:spcBef>
        <a:buFont typeface="Arial" panose="020B0604020202020204" pitchFamily="34" charset="0"/>
        <a:buChar char="•"/>
        <a:defRPr sz="2400" kern="1200" baseline="0">
          <a:solidFill>
            <a:schemeClr val="tx1"/>
          </a:solidFill>
          <a:latin typeface="KoPub돋움체 Medium" panose="00000600000000000000" pitchFamily="2" charset="-127"/>
          <a:ea typeface="KoPub돋움체 Medium" panose="00000600000000000000" pitchFamily="2" charset="-127"/>
          <a:cs typeface="+mn-cs"/>
        </a:defRPr>
      </a:lvl1pPr>
      <a:lvl2pPr marL="685800" indent="-228600" algn="l" defTabSz="914400" rtl="0" eaLnBrk="1" latinLnBrk="1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2200" kern="1200" baseline="0">
          <a:solidFill>
            <a:schemeClr val="tx1"/>
          </a:solidFill>
          <a:latin typeface="KoPub돋움체 Medium" panose="00000600000000000000" pitchFamily="2" charset="-127"/>
          <a:ea typeface="KoPub돋움체 Medium" panose="00000600000000000000" pitchFamily="2" charset="-127"/>
          <a:cs typeface="+mn-cs"/>
        </a:defRPr>
      </a:lvl2pPr>
      <a:lvl3pPr marL="1143000" indent="-228600" algn="l" defTabSz="914400" rtl="0" eaLnBrk="1" latinLnBrk="1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KoPub돋움체 Medium" panose="00000600000000000000" pitchFamily="2" charset="-127"/>
          <a:ea typeface="KoPub돋움체 Medium" panose="00000600000000000000" pitchFamily="2" charset="-127"/>
          <a:cs typeface="+mn-cs"/>
        </a:defRPr>
      </a:lvl3pPr>
      <a:lvl4pPr marL="1600200" indent="-228600" algn="l" defTabSz="914400" rtl="0" eaLnBrk="1" latinLnBrk="1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KoPub돋움체 Medium" panose="00000600000000000000" pitchFamily="2" charset="-127"/>
          <a:ea typeface="KoPub돋움체 Medium" panose="00000600000000000000" pitchFamily="2" charset="-127"/>
          <a:cs typeface="+mn-cs"/>
        </a:defRPr>
      </a:lvl4pPr>
      <a:lvl5pPr marL="2057400" indent="-228600" algn="l" defTabSz="914400" rtl="0" eaLnBrk="1" latinLnBrk="1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KoPub돋움체 Medium" panose="00000600000000000000" pitchFamily="2" charset="-127"/>
          <a:ea typeface="KoPub돋움체 Medium" panose="00000600000000000000" pitchFamily="2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github.com/JBNU-JEduTools/JHelper" TargetMode="Externa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classic.yarnpkg.com/lang/en/docs/install/#windows-stable" TargetMode="External"/><Relationship Id="rId2" Type="http://schemas.openxmlformats.org/officeDocument/2006/relationships/hyperlink" Target="https://nodejs.org/en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s://github.com/JBNU-JEduTools/JHelper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desktop.github.com/download/" TargetMode="Externa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jhelper.jbnu.ac.kr/J-Helper/2devManual" TargetMode="External"/><Relationship Id="rId2" Type="http://schemas.openxmlformats.org/officeDocument/2006/relationships/hyperlink" Target="https://jhelper.jbnu.ac.kr/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hyperlink" Target="https://github.com/JBNU-JEduTools/JHelper" TargetMode="Externa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jhelper.jbnu.ac.kr/J-Helper/2devManual" TargetMode="External"/><Relationship Id="rId2" Type="http://schemas.openxmlformats.org/officeDocument/2006/relationships/hyperlink" Target="https://jedutools.jbnu.ac.kr/" TargetMode="Externa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png"/><Relationship Id="rId4" Type="http://schemas.openxmlformats.org/officeDocument/2006/relationships/hyperlink" Target="https://github.com/JBNU-JEduTools/JHelper" TargetMode="Externa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그룹 45">
            <a:extLst>
              <a:ext uri="{FF2B5EF4-FFF2-40B4-BE49-F238E27FC236}">
                <a16:creationId xmlns:a16="http://schemas.microsoft.com/office/drawing/2014/main" id="{C3FAC0EA-2AD9-4934-9885-1E63ED6E3EF8}"/>
              </a:ext>
            </a:extLst>
          </p:cNvPr>
          <p:cNvGrpSpPr/>
          <p:nvPr/>
        </p:nvGrpSpPr>
        <p:grpSpPr>
          <a:xfrm>
            <a:off x="6206414" y="721433"/>
            <a:ext cx="759936" cy="492790"/>
            <a:chOff x="6206414" y="721433"/>
            <a:chExt cx="759936" cy="492790"/>
          </a:xfrm>
        </p:grpSpPr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6342279D-AAD3-4A37-A0D8-6B64EA0BC49B}"/>
                </a:ext>
              </a:extLst>
            </p:cNvPr>
            <p:cNvGrpSpPr/>
            <p:nvPr/>
          </p:nvGrpSpPr>
          <p:grpSpPr>
            <a:xfrm>
              <a:off x="6206414" y="721433"/>
              <a:ext cx="340486" cy="292527"/>
              <a:chOff x="6206414" y="721433"/>
              <a:chExt cx="340486" cy="292527"/>
            </a:xfrm>
          </p:grpSpPr>
          <p:grpSp>
            <p:nvGrpSpPr>
              <p:cNvPr id="34" name="그룹 33">
                <a:extLst>
                  <a:ext uri="{FF2B5EF4-FFF2-40B4-BE49-F238E27FC236}">
                    <a16:creationId xmlns:a16="http://schemas.microsoft.com/office/drawing/2014/main" id="{8F83E2E2-ECD4-4A02-A543-0C856FDE8FC7}"/>
                  </a:ext>
                </a:extLst>
              </p:cNvPr>
              <p:cNvGrpSpPr/>
              <p:nvPr/>
            </p:nvGrpSpPr>
            <p:grpSpPr>
              <a:xfrm>
                <a:off x="6206414" y="721433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33" name="직선 연결선 32">
                  <a:extLst>
                    <a:ext uri="{FF2B5EF4-FFF2-40B4-BE49-F238E27FC236}">
                      <a16:creationId xmlns:a16="http://schemas.microsoft.com/office/drawing/2014/main" id="{A7733FA7-0308-4BD7-A8D9-8B719E65BFCD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직선 연결선 34">
                  <a:extLst>
                    <a:ext uri="{FF2B5EF4-FFF2-40B4-BE49-F238E27FC236}">
                      <a16:creationId xmlns:a16="http://schemas.microsoft.com/office/drawing/2014/main" id="{838CAF0C-5C6A-4374-B298-9A276310B02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7" name="그룹 36">
                <a:extLst>
                  <a:ext uri="{FF2B5EF4-FFF2-40B4-BE49-F238E27FC236}">
                    <a16:creationId xmlns:a16="http://schemas.microsoft.com/office/drawing/2014/main" id="{6A73CA37-1856-419E-9D98-0C8C4A1C6F9B}"/>
                  </a:ext>
                </a:extLst>
              </p:cNvPr>
              <p:cNvGrpSpPr/>
              <p:nvPr/>
            </p:nvGrpSpPr>
            <p:grpSpPr>
              <a:xfrm>
                <a:off x="6438900" y="721433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38" name="직선 연결선 37">
                  <a:extLst>
                    <a:ext uri="{FF2B5EF4-FFF2-40B4-BE49-F238E27FC236}">
                      <a16:creationId xmlns:a16="http://schemas.microsoft.com/office/drawing/2014/main" id="{F1FC266D-9043-4233-B55B-55BD89C9650E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직선 연결선 38">
                  <a:extLst>
                    <a:ext uri="{FF2B5EF4-FFF2-40B4-BE49-F238E27FC236}">
                      <a16:creationId xmlns:a16="http://schemas.microsoft.com/office/drawing/2014/main" id="{8FEB3362-3086-4012-9DCD-F3E073780E2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0" name="그룹 39">
                <a:extLst>
                  <a:ext uri="{FF2B5EF4-FFF2-40B4-BE49-F238E27FC236}">
                    <a16:creationId xmlns:a16="http://schemas.microsoft.com/office/drawing/2014/main" id="{9C08BCA7-E4D5-4DF1-9BBF-0A53E8EBDE6B}"/>
                  </a:ext>
                </a:extLst>
              </p:cNvPr>
              <p:cNvGrpSpPr/>
              <p:nvPr/>
            </p:nvGrpSpPr>
            <p:grpSpPr>
              <a:xfrm>
                <a:off x="6206414" y="905960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41" name="직선 연결선 40">
                  <a:extLst>
                    <a:ext uri="{FF2B5EF4-FFF2-40B4-BE49-F238E27FC236}">
                      <a16:creationId xmlns:a16="http://schemas.microsoft.com/office/drawing/2014/main" id="{F74C3793-5BB0-4A85-BA7D-6AC3D7160BE0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직선 연결선 41">
                  <a:extLst>
                    <a:ext uri="{FF2B5EF4-FFF2-40B4-BE49-F238E27FC236}">
                      <a16:creationId xmlns:a16="http://schemas.microsoft.com/office/drawing/2014/main" id="{2CD8C06B-8EE7-4413-9769-9E75732322F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3" name="그룹 42">
                <a:extLst>
                  <a:ext uri="{FF2B5EF4-FFF2-40B4-BE49-F238E27FC236}">
                    <a16:creationId xmlns:a16="http://schemas.microsoft.com/office/drawing/2014/main" id="{EBF35D97-2AD8-4EFE-A3CB-35DA8ACAA57D}"/>
                  </a:ext>
                </a:extLst>
              </p:cNvPr>
              <p:cNvGrpSpPr/>
              <p:nvPr/>
            </p:nvGrpSpPr>
            <p:grpSpPr>
              <a:xfrm>
                <a:off x="6438900" y="905960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44" name="직선 연결선 43">
                  <a:extLst>
                    <a:ext uri="{FF2B5EF4-FFF2-40B4-BE49-F238E27FC236}">
                      <a16:creationId xmlns:a16="http://schemas.microsoft.com/office/drawing/2014/main" id="{FB1717AE-C696-4B16-A5E5-D5402F0E4CFA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직선 연결선 44">
                  <a:extLst>
                    <a:ext uri="{FF2B5EF4-FFF2-40B4-BE49-F238E27FC236}">
                      <a16:creationId xmlns:a16="http://schemas.microsoft.com/office/drawing/2014/main" id="{F400BA5E-5F74-4525-9D51-0EF8E86C100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3A9F67F1-57FB-40AC-AC9E-4F78CB8887EC}"/>
                </a:ext>
              </a:extLst>
            </p:cNvPr>
            <p:cNvGrpSpPr/>
            <p:nvPr/>
          </p:nvGrpSpPr>
          <p:grpSpPr>
            <a:xfrm>
              <a:off x="6625864" y="921696"/>
              <a:ext cx="340486" cy="292527"/>
              <a:chOff x="6206414" y="721433"/>
              <a:chExt cx="340486" cy="292527"/>
            </a:xfrm>
          </p:grpSpPr>
          <p:grpSp>
            <p:nvGrpSpPr>
              <p:cNvPr id="48" name="그룹 47">
                <a:extLst>
                  <a:ext uri="{FF2B5EF4-FFF2-40B4-BE49-F238E27FC236}">
                    <a16:creationId xmlns:a16="http://schemas.microsoft.com/office/drawing/2014/main" id="{B0AC1A80-CAB4-45D1-81FA-00C332B57415}"/>
                  </a:ext>
                </a:extLst>
              </p:cNvPr>
              <p:cNvGrpSpPr/>
              <p:nvPr/>
            </p:nvGrpSpPr>
            <p:grpSpPr>
              <a:xfrm>
                <a:off x="6206414" y="721433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58" name="직선 연결선 57">
                  <a:extLst>
                    <a:ext uri="{FF2B5EF4-FFF2-40B4-BE49-F238E27FC236}">
                      <a16:creationId xmlns:a16="http://schemas.microsoft.com/office/drawing/2014/main" id="{9B4E28AB-D121-4879-8EAA-6E86AC2C86C3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직선 연결선 58">
                  <a:extLst>
                    <a:ext uri="{FF2B5EF4-FFF2-40B4-BE49-F238E27FC236}">
                      <a16:creationId xmlns:a16="http://schemas.microsoft.com/office/drawing/2014/main" id="{7634FFD5-D781-4193-B6BA-B52AB82E7DE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9" name="그룹 48">
                <a:extLst>
                  <a:ext uri="{FF2B5EF4-FFF2-40B4-BE49-F238E27FC236}">
                    <a16:creationId xmlns:a16="http://schemas.microsoft.com/office/drawing/2014/main" id="{F9D81CD0-E091-4909-9762-D2B52D2E6D93}"/>
                  </a:ext>
                </a:extLst>
              </p:cNvPr>
              <p:cNvGrpSpPr/>
              <p:nvPr/>
            </p:nvGrpSpPr>
            <p:grpSpPr>
              <a:xfrm>
                <a:off x="6438900" y="721433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56" name="직선 연결선 55">
                  <a:extLst>
                    <a:ext uri="{FF2B5EF4-FFF2-40B4-BE49-F238E27FC236}">
                      <a16:creationId xmlns:a16="http://schemas.microsoft.com/office/drawing/2014/main" id="{36159639-0AED-41C2-AF28-553C1186FAD8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직선 연결선 56">
                  <a:extLst>
                    <a:ext uri="{FF2B5EF4-FFF2-40B4-BE49-F238E27FC236}">
                      <a16:creationId xmlns:a16="http://schemas.microsoft.com/office/drawing/2014/main" id="{6C87AD31-CC50-4020-A6C4-4928E8B883C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0" name="그룹 49">
                <a:extLst>
                  <a:ext uri="{FF2B5EF4-FFF2-40B4-BE49-F238E27FC236}">
                    <a16:creationId xmlns:a16="http://schemas.microsoft.com/office/drawing/2014/main" id="{5F59D10D-13C3-4D87-8141-4E2842B54647}"/>
                  </a:ext>
                </a:extLst>
              </p:cNvPr>
              <p:cNvGrpSpPr/>
              <p:nvPr/>
            </p:nvGrpSpPr>
            <p:grpSpPr>
              <a:xfrm>
                <a:off x="6206414" y="905960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54" name="직선 연결선 53">
                  <a:extLst>
                    <a:ext uri="{FF2B5EF4-FFF2-40B4-BE49-F238E27FC236}">
                      <a16:creationId xmlns:a16="http://schemas.microsoft.com/office/drawing/2014/main" id="{B0FC6D8F-034F-409F-AAD3-36AC3B5CAA57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직선 연결선 54">
                  <a:extLst>
                    <a:ext uri="{FF2B5EF4-FFF2-40B4-BE49-F238E27FC236}">
                      <a16:creationId xmlns:a16="http://schemas.microsoft.com/office/drawing/2014/main" id="{671C395A-8F06-4F00-9191-69988DF2DEF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1" name="그룹 50">
                <a:extLst>
                  <a:ext uri="{FF2B5EF4-FFF2-40B4-BE49-F238E27FC236}">
                    <a16:creationId xmlns:a16="http://schemas.microsoft.com/office/drawing/2014/main" id="{D49475B4-B493-48F8-9874-68AEF31388B8}"/>
                  </a:ext>
                </a:extLst>
              </p:cNvPr>
              <p:cNvGrpSpPr/>
              <p:nvPr/>
            </p:nvGrpSpPr>
            <p:grpSpPr>
              <a:xfrm>
                <a:off x="6438900" y="905960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52" name="직선 연결선 51">
                  <a:extLst>
                    <a:ext uri="{FF2B5EF4-FFF2-40B4-BE49-F238E27FC236}">
                      <a16:creationId xmlns:a16="http://schemas.microsoft.com/office/drawing/2014/main" id="{57EE0543-82B4-4E18-99B0-69619DFE920D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직선 연결선 52">
                  <a:extLst>
                    <a:ext uri="{FF2B5EF4-FFF2-40B4-BE49-F238E27FC236}">
                      <a16:creationId xmlns:a16="http://schemas.microsoft.com/office/drawing/2014/main" id="{D6184932-0BF8-42D2-AC39-E0B64F010A7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0783C9EA-4532-451D-BABE-EAC90E217177}"/>
              </a:ext>
            </a:extLst>
          </p:cNvPr>
          <p:cNvGrpSpPr/>
          <p:nvPr/>
        </p:nvGrpSpPr>
        <p:grpSpPr>
          <a:xfrm>
            <a:off x="310439" y="4403050"/>
            <a:ext cx="759936" cy="492790"/>
            <a:chOff x="6206414" y="721433"/>
            <a:chExt cx="759936" cy="492790"/>
          </a:xfrm>
        </p:grpSpPr>
        <p:grpSp>
          <p:nvGrpSpPr>
            <p:cNvPr id="117" name="그룹 116">
              <a:extLst>
                <a:ext uri="{FF2B5EF4-FFF2-40B4-BE49-F238E27FC236}">
                  <a16:creationId xmlns:a16="http://schemas.microsoft.com/office/drawing/2014/main" id="{CD6DB782-13F5-427C-92BD-F3F3684CD2A6}"/>
                </a:ext>
              </a:extLst>
            </p:cNvPr>
            <p:cNvGrpSpPr/>
            <p:nvPr/>
          </p:nvGrpSpPr>
          <p:grpSpPr>
            <a:xfrm>
              <a:off x="6206414" y="721433"/>
              <a:ext cx="340486" cy="292527"/>
              <a:chOff x="6206414" y="721433"/>
              <a:chExt cx="340486" cy="292527"/>
            </a:xfrm>
          </p:grpSpPr>
          <p:grpSp>
            <p:nvGrpSpPr>
              <p:cNvPr id="131" name="그룹 130">
                <a:extLst>
                  <a:ext uri="{FF2B5EF4-FFF2-40B4-BE49-F238E27FC236}">
                    <a16:creationId xmlns:a16="http://schemas.microsoft.com/office/drawing/2014/main" id="{6DA4F0ED-FD29-4B9D-AD56-362B79806427}"/>
                  </a:ext>
                </a:extLst>
              </p:cNvPr>
              <p:cNvGrpSpPr/>
              <p:nvPr/>
            </p:nvGrpSpPr>
            <p:grpSpPr>
              <a:xfrm>
                <a:off x="6206414" y="721433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141" name="직선 연결선 140">
                  <a:extLst>
                    <a:ext uri="{FF2B5EF4-FFF2-40B4-BE49-F238E27FC236}">
                      <a16:creationId xmlns:a16="http://schemas.microsoft.com/office/drawing/2014/main" id="{8509CABB-E47C-45EE-9220-B2A741BB6E1A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2" name="직선 연결선 141">
                  <a:extLst>
                    <a:ext uri="{FF2B5EF4-FFF2-40B4-BE49-F238E27FC236}">
                      <a16:creationId xmlns:a16="http://schemas.microsoft.com/office/drawing/2014/main" id="{31666F74-70E3-4688-8EB1-B2E7CD7FEDD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2" name="그룹 131">
                <a:extLst>
                  <a:ext uri="{FF2B5EF4-FFF2-40B4-BE49-F238E27FC236}">
                    <a16:creationId xmlns:a16="http://schemas.microsoft.com/office/drawing/2014/main" id="{44EFDD54-C803-4FC4-A2EB-F51199C3BF86}"/>
                  </a:ext>
                </a:extLst>
              </p:cNvPr>
              <p:cNvGrpSpPr/>
              <p:nvPr/>
            </p:nvGrpSpPr>
            <p:grpSpPr>
              <a:xfrm>
                <a:off x="6438900" y="721433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139" name="직선 연결선 138">
                  <a:extLst>
                    <a:ext uri="{FF2B5EF4-FFF2-40B4-BE49-F238E27FC236}">
                      <a16:creationId xmlns:a16="http://schemas.microsoft.com/office/drawing/2014/main" id="{A53E9712-AF5A-409D-A493-38C13D444CB0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0" name="직선 연결선 139">
                  <a:extLst>
                    <a:ext uri="{FF2B5EF4-FFF2-40B4-BE49-F238E27FC236}">
                      <a16:creationId xmlns:a16="http://schemas.microsoft.com/office/drawing/2014/main" id="{FA366072-8F73-4358-A5EF-160371FF3F5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3" name="그룹 132">
                <a:extLst>
                  <a:ext uri="{FF2B5EF4-FFF2-40B4-BE49-F238E27FC236}">
                    <a16:creationId xmlns:a16="http://schemas.microsoft.com/office/drawing/2014/main" id="{5602AD85-E9DF-43FB-B31E-86706F4D74A3}"/>
                  </a:ext>
                </a:extLst>
              </p:cNvPr>
              <p:cNvGrpSpPr/>
              <p:nvPr/>
            </p:nvGrpSpPr>
            <p:grpSpPr>
              <a:xfrm>
                <a:off x="6206414" y="905960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137" name="직선 연결선 136">
                  <a:extLst>
                    <a:ext uri="{FF2B5EF4-FFF2-40B4-BE49-F238E27FC236}">
                      <a16:creationId xmlns:a16="http://schemas.microsoft.com/office/drawing/2014/main" id="{842B31B2-0584-430F-B9E7-AC266F667568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8" name="직선 연결선 137">
                  <a:extLst>
                    <a:ext uri="{FF2B5EF4-FFF2-40B4-BE49-F238E27FC236}">
                      <a16:creationId xmlns:a16="http://schemas.microsoft.com/office/drawing/2014/main" id="{B9419F81-DC33-46F5-99E5-12816B4EB2B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4" name="그룹 133">
                <a:extLst>
                  <a:ext uri="{FF2B5EF4-FFF2-40B4-BE49-F238E27FC236}">
                    <a16:creationId xmlns:a16="http://schemas.microsoft.com/office/drawing/2014/main" id="{0C5E709C-4B6F-42C1-A3DA-A6BFD38AE6EA}"/>
                  </a:ext>
                </a:extLst>
              </p:cNvPr>
              <p:cNvGrpSpPr/>
              <p:nvPr/>
            </p:nvGrpSpPr>
            <p:grpSpPr>
              <a:xfrm>
                <a:off x="6438900" y="905960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135" name="직선 연결선 134">
                  <a:extLst>
                    <a:ext uri="{FF2B5EF4-FFF2-40B4-BE49-F238E27FC236}">
                      <a16:creationId xmlns:a16="http://schemas.microsoft.com/office/drawing/2014/main" id="{1876AAEB-B033-437A-A7A0-A2D0CD0524D1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6" name="직선 연결선 135">
                  <a:extLst>
                    <a:ext uri="{FF2B5EF4-FFF2-40B4-BE49-F238E27FC236}">
                      <a16:creationId xmlns:a16="http://schemas.microsoft.com/office/drawing/2014/main" id="{F9A4ACEC-BD14-4F24-96DF-3214B45A18D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18" name="그룹 117">
              <a:extLst>
                <a:ext uri="{FF2B5EF4-FFF2-40B4-BE49-F238E27FC236}">
                  <a16:creationId xmlns:a16="http://schemas.microsoft.com/office/drawing/2014/main" id="{9C24CF56-C034-4A5A-BE1F-880C584D3AE0}"/>
                </a:ext>
              </a:extLst>
            </p:cNvPr>
            <p:cNvGrpSpPr/>
            <p:nvPr/>
          </p:nvGrpSpPr>
          <p:grpSpPr>
            <a:xfrm>
              <a:off x="6625864" y="921696"/>
              <a:ext cx="340486" cy="292527"/>
              <a:chOff x="6206414" y="721433"/>
              <a:chExt cx="340486" cy="292527"/>
            </a:xfrm>
          </p:grpSpPr>
          <p:grpSp>
            <p:nvGrpSpPr>
              <p:cNvPr id="119" name="그룹 118">
                <a:extLst>
                  <a:ext uri="{FF2B5EF4-FFF2-40B4-BE49-F238E27FC236}">
                    <a16:creationId xmlns:a16="http://schemas.microsoft.com/office/drawing/2014/main" id="{1F6C5EF8-7ED0-4A61-93E5-4CB5E7F674E3}"/>
                  </a:ext>
                </a:extLst>
              </p:cNvPr>
              <p:cNvGrpSpPr/>
              <p:nvPr/>
            </p:nvGrpSpPr>
            <p:grpSpPr>
              <a:xfrm>
                <a:off x="6206414" y="721433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129" name="직선 연결선 128">
                  <a:extLst>
                    <a:ext uri="{FF2B5EF4-FFF2-40B4-BE49-F238E27FC236}">
                      <a16:creationId xmlns:a16="http://schemas.microsoft.com/office/drawing/2014/main" id="{032F7E54-3B96-4F9C-9E98-EC749E45E9EA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직선 연결선 129">
                  <a:extLst>
                    <a:ext uri="{FF2B5EF4-FFF2-40B4-BE49-F238E27FC236}">
                      <a16:creationId xmlns:a16="http://schemas.microsoft.com/office/drawing/2014/main" id="{ACC9309A-2D86-430E-BCAB-E85B591AA2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0" name="그룹 119">
                <a:extLst>
                  <a:ext uri="{FF2B5EF4-FFF2-40B4-BE49-F238E27FC236}">
                    <a16:creationId xmlns:a16="http://schemas.microsoft.com/office/drawing/2014/main" id="{82273564-55E9-40B0-BA45-5AF3CFCFE507}"/>
                  </a:ext>
                </a:extLst>
              </p:cNvPr>
              <p:cNvGrpSpPr/>
              <p:nvPr/>
            </p:nvGrpSpPr>
            <p:grpSpPr>
              <a:xfrm>
                <a:off x="6438900" y="721433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127" name="직선 연결선 126">
                  <a:extLst>
                    <a:ext uri="{FF2B5EF4-FFF2-40B4-BE49-F238E27FC236}">
                      <a16:creationId xmlns:a16="http://schemas.microsoft.com/office/drawing/2014/main" id="{72E36A62-4E88-4DB5-831A-AF061C58D0A8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직선 연결선 127">
                  <a:extLst>
                    <a:ext uri="{FF2B5EF4-FFF2-40B4-BE49-F238E27FC236}">
                      <a16:creationId xmlns:a16="http://schemas.microsoft.com/office/drawing/2014/main" id="{A0FC426E-8101-4D19-8815-967A7248F98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1" name="그룹 120">
                <a:extLst>
                  <a:ext uri="{FF2B5EF4-FFF2-40B4-BE49-F238E27FC236}">
                    <a16:creationId xmlns:a16="http://schemas.microsoft.com/office/drawing/2014/main" id="{9CD80741-EF10-4659-8C11-B81E83F44B4D}"/>
                  </a:ext>
                </a:extLst>
              </p:cNvPr>
              <p:cNvGrpSpPr/>
              <p:nvPr/>
            </p:nvGrpSpPr>
            <p:grpSpPr>
              <a:xfrm>
                <a:off x="6206414" y="905960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125" name="직선 연결선 124">
                  <a:extLst>
                    <a:ext uri="{FF2B5EF4-FFF2-40B4-BE49-F238E27FC236}">
                      <a16:creationId xmlns:a16="http://schemas.microsoft.com/office/drawing/2014/main" id="{787A7D2E-BBF6-409D-BA47-F124084C9257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6" name="직선 연결선 125">
                  <a:extLst>
                    <a:ext uri="{FF2B5EF4-FFF2-40B4-BE49-F238E27FC236}">
                      <a16:creationId xmlns:a16="http://schemas.microsoft.com/office/drawing/2014/main" id="{D37F715E-8C9F-4845-8D29-0463DDC0997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2" name="그룹 121">
                <a:extLst>
                  <a:ext uri="{FF2B5EF4-FFF2-40B4-BE49-F238E27FC236}">
                    <a16:creationId xmlns:a16="http://schemas.microsoft.com/office/drawing/2014/main" id="{45A821AB-93B9-4079-B1D6-5E541097F474}"/>
                  </a:ext>
                </a:extLst>
              </p:cNvPr>
              <p:cNvGrpSpPr/>
              <p:nvPr/>
            </p:nvGrpSpPr>
            <p:grpSpPr>
              <a:xfrm>
                <a:off x="6438900" y="905960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123" name="직선 연결선 122">
                  <a:extLst>
                    <a:ext uri="{FF2B5EF4-FFF2-40B4-BE49-F238E27FC236}">
                      <a16:creationId xmlns:a16="http://schemas.microsoft.com/office/drawing/2014/main" id="{7C170826-824D-4E6F-B1BA-B225653DC55D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4" name="직선 연결선 123">
                  <a:extLst>
                    <a:ext uri="{FF2B5EF4-FFF2-40B4-BE49-F238E27FC236}">
                      <a16:creationId xmlns:a16="http://schemas.microsoft.com/office/drawing/2014/main" id="{676B7190-6E98-4EA2-B8F2-62D71D4A7DE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9E63748D-2B11-413B-B0A8-1EA679D11E9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16" r="19511"/>
          <a:stretch/>
        </p:blipFill>
        <p:spPr>
          <a:xfrm>
            <a:off x="6877050" y="0"/>
            <a:ext cx="5789811" cy="6858000"/>
          </a:xfrm>
          <a:custGeom>
            <a:avLst/>
            <a:gdLst>
              <a:gd name="connsiteX0" fmla="*/ 1714500 w 5753099"/>
              <a:gd name="connsiteY0" fmla="*/ 0 h 6858000"/>
              <a:gd name="connsiteX1" fmla="*/ 5753099 w 5753099"/>
              <a:gd name="connsiteY1" fmla="*/ 0 h 6858000"/>
              <a:gd name="connsiteX2" fmla="*/ 5753099 w 5753099"/>
              <a:gd name="connsiteY2" fmla="*/ 6858000 h 6858000"/>
              <a:gd name="connsiteX3" fmla="*/ 0 w 575309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53099" h="6858000">
                <a:moveTo>
                  <a:pt x="1714500" y="0"/>
                </a:moveTo>
                <a:lnTo>
                  <a:pt x="5753099" y="0"/>
                </a:lnTo>
                <a:lnTo>
                  <a:pt x="5753099" y="6858000"/>
                </a:lnTo>
                <a:lnTo>
                  <a:pt x="0" y="6858000"/>
                </a:lnTo>
                <a:close/>
              </a:path>
            </a:pathLst>
          </a:cu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1C55A91D-426C-4F40-98EB-5C7A0A53614D}"/>
              </a:ext>
            </a:extLst>
          </p:cNvPr>
          <p:cNvGrpSpPr/>
          <p:nvPr/>
        </p:nvGrpSpPr>
        <p:grpSpPr>
          <a:xfrm>
            <a:off x="1768391" y="5928293"/>
            <a:ext cx="4500895" cy="680757"/>
            <a:chOff x="810496" y="5564594"/>
            <a:chExt cx="4500895" cy="680757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A769248C-752E-4BCA-9E33-5F1AF6B6DD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122"/>
            <a:stretch/>
          </p:blipFill>
          <p:spPr>
            <a:xfrm>
              <a:off x="3398063" y="5946618"/>
              <a:ext cx="1913328" cy="298733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A4DB6631-6BC7-492C-ADF6-BC3D49FC8D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95" t="21574" r="7549" b="24303"/>
            <a:stretch/>
          </p:blipFill>
          <p:spPr>
            <a:xfrm>
              <a:off x="810496" y="5946618"/>
              <a:ext cx="1483948" cy="298733"/>
            </a:xfrm>
            <a:prstGeom prst="rect">
              <a:avLst/>
            </a:prstGeom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2B4A5A7A-E892-46DF-B290-3CE251F797A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49014" y="5564594"/>
              <a:ext cx="1162377" cy="331598"/>
            </a:xfrm>
            <a:prstGeom prst="rect">
              <a:avLst/>
            </a:prstGeom>
            <a:effectLst/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8E6AF6F8-A3AF-4EA5-8C8F-05CB6B286EF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0496" y="5580993"/>
              <a:ext cx="1318150" cy="298800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40B477EB-A1ED-430D-BAF3-3676943C5E0B}"/>
                </a:ext>
              </a:extLst>
            </p:cNvPr>
            <p:cNvPicPr>
              <a:picLocks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85521" y="5564594"/>
              <a:ext cx="1512000" cy="298800"/>
            </a:xfrm>
            <a:prstGeom prst="rect">
              <a:avLst/>
            </a:prstGeom>
          </p:spPr>
        </p:pic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6CD5C84B-D26B-4F74-A2F9-AAF97CF748F0}"/>
              </a:ext>
            </a:extLst>
          </p:cNvPr>
          <p:cNvSpPr txBox="1"/>
          <p:nvPr/>
        </p:nvSpPr>
        <p:spPr>
          <a:xfrm>
            <a:off x="418439" y="2150199"/>
            <a:ext cx="7200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전북대학교 </a:t>
            </a:r>
            <a:r>
              <a:rPr lang="en-US" altLang="ko-K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SW</a:t>
            </a:r>
            <a:r>
              <a:rPr lang="ko-KR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교육도구 모음</a:t>
            </a:r>
            <a:r>
              <a:rPr lang="en-US" altLang="ko-K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: JEduTools </a:t>
            </a:r>
            <a:r>
              <a:rPr lang="ko-KR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소개 및 사용법</a:t>
            </a:r>
            <a:endParaRPr lang="en-US" altLang="ko-KR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AE82D743-BC05-4C33-A21F-F517EA0C7783}"/>
              </a:ext>
            </a:extLst>
          </p:cNvPr>
          <p:cNvGrpSpPr/>
          <p:nvPr/>
        </p:nvGrpSpPr>
        <p:grpSpPr>
          <a:xfrm>
            <a:off x="209346" y="253981"/>
            <a:ext cx="2934326" cy="1222780"/>
            <a:chOff x="209346" y="117289"/>
            <a:chExt cx="2934326" cy="1222780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018FFCC9-B399-456A-8260-FF7904A5ED2F}"/>
                </a:ext>
              </a:extLst>
            </p:cNvPr>
            <p:cNvSpPr txBox="1"/>
            <p:nvPr/>
          </p:nvSpPr>
          <p:spPr>
            <a:xfrm>
              <a:off x="209346" y="139740"/>
              <a:ext cx="293432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전북대 </a:t>
              </a:r>
              <a:endParaRPr lang="en-US" altLang="ko-KR" sz="3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  <a:p>
              <a:r>
                <a:rPr lang="ko-KR" altLang="en-US" sz="36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소중해유</a:t>
              </a:r>
              <a:r>
                <a:rPr lang="en-US" altLang="ko-KR" sz="36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(You)</a:t>
              </a:r>
              <a:endParaRPr lang="ko-KR" altLang="en-US" sz="3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pic>
          <p:nvPicPr>
            <p:cNvPr id="71" name="Picture 4" descr="유튜브 - 무료 소셜 미디어개 아이콘">
              <a:extLst>
                <a:ext uri="{FF2B5EF4-FFF2-40B4-BE49-F238E27FC236}">
                  <a16:creationId xmlns:a16="http://schemas.microsoft.com/office/drawing/2014/main" id="{7A348FB0-FDC3-4B8E-B61D-7F5ABF7FAB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49551" y="117289"/>
              <a:ext cx="748082" cy="7480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7" name="TextBox 66">
            <a:extLst>
              <a:ext uri="{FF2B5EF4-FFF2-40B4-BE49-F238E27FC236}">
                <a16:creationId xmlns:a16="http://schemas.microsoft.com/office/drawing/2014/main" id="{B614CBC8-7E03-4760-953F-2279EEA0D4DF}"/>
              </a:ext>
            </a:extLst>
          </p:cNvPr>
          <p:cNvSpPr txBox="1"/>
          <p:nvPr/>
        </p:nvSpPr>
        <p:spPr>
          <a:xfrm>
            <a:off x="418439" y="2884207"/>
            <a:ext cx="7200800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5. JHelper + Portal</a:t>
            </a:r>
          </a:p>
          <a:p>
            <a:pPr algn="ctr"/>
            <a:br>
              <a:rPr lang="en-US" altLang="ko-K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ko-KR" alt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소개 및 기여</a:t>
            </a:r>
            <a:r>
              <a:rPr lang="en-US" altLang="ko-KR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개발 방법</a:t>
            </a:r>
            <a:endParaRPr lang="en-US" altLang="ko-KR" sz="4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F05B0BB-E81E-5C02-9CB3-B41B35859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26073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B1BBCF-4F2A-84D5-4E0E-1BF1D16DB9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수정하기</a:t>
            </a:r>
            <a:r>
              <a:rPr lang="en-US" altLang="ko-KR" dirty="0"/>
              <a:t>: </a:t>
            </a:r>
            <a:r>
              <a:rPr lang="ko-KR" altLang="en-US" dirty="0"/>
              <a:t>내 계정으로 복제 </a:t>
            </a:r>
            <a:r>
              <a:rPr lang="en-US" altLang="ko-KR" dirty="0"/>
              <a:t>(Fork)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A6097A8-11E7-0225-E6E2-D29A9D5D36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hlinkClick r:id="rId2"/>
              </a:rPr>
              <a:t>https://github.com/JBNU-JEduTools/JHelper</a:t>
            </a:r>
            <a:endParaRPr lang="en-US" altLang="ko-KR" dirty="0"/>
          </a:p>
          <a:p>
            <a:r>
              <a:rPr lang="ko-KR" altLang="en-US" dirty="0"/>
              <a:t>수정할 파일</a:t>
            </a:r>
            <a:r>
              <a:rPr lang="en-US" altLang="ko-KR" dirty="0"/>
              <a:t>: content </a:t>
            </a:r>
            <a:r>
              <a:rPr lang="ko-KR" altLang="en-US" dirty="0"/>
              <a:t>폴더 내의 문서 </a:t>
            </a:r>
            <a:r>
              <a:rPr lang="en-US" altLang="ko-KR" dirty="0"/>
              <a:t>Markdown(.mdx) </a:t>
            </a:r>
            <a:r>
              <a:rPr lang="ko-KR" altLang="en-US" dirty="0"/>
              <a:t>파일들</a:t>
            </a:r>
            <a:endParaRPr lang="en-US" altLang="ko-KR" dirty="0"/>
          </a:p>
          <a:p>
            <a:pPr lvl="1"/>
            <a:r>
              <a:rPr lang="en-US" altLang="ko-KR" dirty="0"/>
              <a:t>Markdown: </a:t>
            </a:r>
            <a:r>
              <a:rPr lang="ko-KR" altLang="en-US" dirty="0"/>
              <a:t>복잡한 </a:t>
            </a:r>
            <a:r>
              <a:rPr lang="ko-KR" altLang="en-US" dirty="0" err="1"/>
              <a:t>태그없이</a:t>
            </a:r>
            <a:r>
              <a:rPr lang="ko-KR" altLang="en-US" dirty="0"/>
              <a:t> 간단하게 </a:t>
            </a:r>
            <a:r>
              <a:rPr lang="ko-KR" altLang="en-US" dirty="0" err="1"/>
              <a:t>서식있는</a:t>
            </a:r>
            <a:r>
              <a:rPr lang="ko-KR" altLang="en-US" dirty="0"/>
              <a:t> 웹 문서를 만들 수 있는 언어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B6DF4E2-61E7-E493-F4A3-3A05F6A14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10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21064BB-D319-2CB5-8B2C-AD9BE129EE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1675" y="2599266"/>
            <a:ext cx="8248650" cy="39624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F4CEDEA3-52AF-E0B3-4E9A-B743CB5A93BB}"/>
              </a:ext>
            </a:extLst>
          </p:cNvPr>
          <p:cNvSpPr/>
          <p:nvPr/>
        </p:nvSpPr>
        <p:spPr>
          <a:xfrm>
            <a:off x="2889849" y="2696873"/>
            <a:ext cx="1768415" cy="29649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B953A5A-AB9A-5859-90B3-1A39B3DF3212}"/>
              </a:ext>
            </a:extLst>
          </p:cNvPr>
          <p:cNvSpPr/>
          <p:nvPr/>
        </p:nvSpPr>
        <p:spPr>
          <a:xfrm>
            <a:off x="2239993" y="5744551"/>
            <a:ext cx="925901" cy="29649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831275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D5F3D0-6738-A32B-60A2-AB59920B8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수정하기</a:t>
            </a:r>
            <a:r>
              <a:rPr lang="en-US" altLang="ko-KR" dirty="0"/>
              <a:t>: </a:t>
            </a:r>
            <a:r>
              <a:rPr lang="ko-KR" altLang="en-US" dirty="0"/>
              <a:t>내 계정으로 복제 </a:t>
            </a:r>
            <a:r>
              <a:rPr lang="en-US" altLang="ko-KR" dirty="0"/>
              <a:t>(Fork)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B5EF6E2-D20E-7763-7C21-36BCA30C56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수정할 문서 선택</a:t>
            </a:r>
            <a:r>
              <a:rPr lang="en-US" altLang="ko-KR" dirty="0"/>
              <a:t>, </a:t>
            </a:r>
            <a:r>
              <a:rPr lang="ko-KR" altLang="en-US" dirty="0"/>
              <a:t>열기 </a:t>
            </a:r>
            <a:r>
              <a:rPr lang="en-US" altLang="ko-KR" dirty="0"/>
              <a:t>-&gt;</a:t>
            </a:r>
            <a:r>
              <a:rPr lang="ko-KR" altLang="en-US" dirty="0"/>
              <a:t> 편집 시작 </a:t>
            </a:r>
            <a:r>
              <a:rPr lang="en-US" altLang="ko-KR" dirty="0"/>
              <a:t>(</a:t>
            </a:r>
            <a:r>
              <a:rPr lang="ko-KR" altLang="en-US" dirty="0"/>
              <a:t>문서 우측 상단 펜 버튼</a:t>
            </a:r>
            <a:r>
              <a:rPr lang="en-US" altLang="ko-KR" dirty="0"/>
              <a:t>)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496F8D4-24E6-DB2E-3416-23B59A22C7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11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0E95F8A-BDF1-429B-2BC7-40041DC62E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050" y="1587260"/>
            <a:ext cx="10765096" cy="479735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6CC5F317-F32F-0BE9-E276-1E371656A789}"/>
              </a:ext>
            </a:extLst>
          </p:cNvPr>
          <p:cNvSpPr/>
          <p:nvPr/>
        </p:nvSpPr>
        <p:spPr>
          <a:xfrm>
            <a:off x="10817524" y="2972918"/>
            <a:ext cx="336431" cy="26198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257368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8C5EE3-ED0A-01DF-077B-7450E1928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수정하기</a:t>
            </a:r>
            <a:r>
              <a:rPr lang="en-US" altLang="ko-KR" dirty="0"/>
              <a:t>: </a:t>
            </a:r>
            <a:r>
              <a:rPr lang="ko-KR" altLang="en-US" dirty="0"/>
              <a:t>내 계정으로 복제 </a:t>
            </a:r>
            <a:r>
              <a:rPr lang="en-US" altLang="ko-KR" dirty="0"/>
              <a:t>(Fork)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1D29E87-3D76-F646-248F-D943A00954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Repository Fork </a:t>
            </a:r>
            <a:r>
              <a:rPr lang="ko-KR" altLang="en-US" dirty="0"/>
              <a:t>하라고 나옴</a:t>
            </a:r>
            <a:endParaRPr lang="en-US" altLang="ko-KR" dirty="0"/>
          </a:p>
          <a:p>
            <a:pPr lvl="1"/>
            <a:r>
              <a:rPr lang="en-US" altLang="ko-KR" dirty="0"/>
              <a:t>Repository: GitHub </a:t>
            </a:r>
            <a:r>
              <a:rPr lang="ko-KR" altLang="en-US" dirty="0"/>
              <a:t>코드 저장소</a:t>
            </a:r>
            <a:endParaRPr lang="en-US" altLang="ko-KR" dirty="0"/>
          </a:p>
          <a:p>
            <a:pPr lvl="1"/>
            <a:r>
              <a:rPr lang="en-US" altLang="ko-KR" dirty="0"/>
              <a:t>Fork: </a:t>
            </a:r>
            <a:r>
              <a:rPr lang="ko-KR" altLang="en-US" dirty="0"/>
              <a:t>내 계정으로 저장소 복제 </a:t>
            </a:r>
            <a:r>
              <a:rPr lang="en-US" altLang="ko-KR" dirty="0"/>
              <a:t>(</a:t>
            </a:r>
            <a:r>
              <a:rPr lang="ko-KR" altLang="en-US" dirty="0"/>
              <a:t>자동 연결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원본 저장소와 복제된 저장소 두 개 존재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/>
              <a:t>이미 </a:t>
            </a:r>
            <a:r>
              <a:rPr lang="en-US" altLang="ko-KR" dirty="0"/>
              <a:t>Fork </a:t>
            </a:r>
            <a:r>
              <a:rPr lang="ko-KR" altLang="en-US" dirty="0"/>
              <a:t>가 되어있는 경우</a:t>
            </a:r>
            <a:endParaRPr lang="en-US" altLang="ko-KR" dirty="0"/>
          </a:p>
          <a:p>
            <a:pPr lvl="1"/>
            <a:r>
              <a:rPr lang="ko-KR" altLang="en-US" dirty="0"/>
              <a:t>수정 전에 꼭</a:t>
            </a:r>
            <a:r>
              <a:rPr lang="en-US" altLang="ko-KR" dirty="0"/>
              <a:t>! </a:t>
            </a:r>
            <a:r>
              <a:rPr lang="ko-KR" altLang="en-US" dirty="0"/>
              <a:t>원본 저장소의 변경 사항을 </a:t>
            </a:r>
            <a:r>
              <a:rPr lang="en-US" altLang="ko-KR" dirty="0"/>
              <a:t>Fork</a:t>
            </a:r>
            <a:r>
              <a:rPr lang="ko-KR" altLang="en-US" dirty="0"/>
              <a:t>한 내 저장소에 반영해야 함</a:t>
            </a:r>
            <a:endParaRPr lang="en-US" altLang="ko-KR" dirty="0"/>
          </a:p>
          <a:p>
            <a:pPr lvl="1"/>
            <a:r>
              <a:rPr lang="ko-KR" altLang="en-US" dirty="0"/>
              <a:t>이후 과정은 동일하게 진행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7D86163-D382-2EE3-0676-54FF40571A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12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9047FB9-11B7-11BB-26EF-1B349C6DBD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0148" y="1184324"/>
            <a:ext cx="5943600" cy="248602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E26076C1-2376-A24D-08A1-AE4486B4C47D}"/>
              </a:ext>
            </a:extLst>
          </p:cNvPr>
          <p:cNvSpPr/>
          <p:nvPr/>
        </p:nvSpPr>
        <p:spPr>
          <a:xfrm>
            <a:off x="8402128" y="2929785"/>
            <a:ext cx="1483744" cy="58979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65296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6BE22C-8AA0-9BC5-B818-B0CF522D3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수정하기</a:t>
            </a:r>
            <a:r>
              <a:rPr lang="en-US" altLang="ko-KR" dirty="0"/>
              <a:t>: </a:t>
            </a:r>
            <a:r>
              <a:rPr lang="ko-KR" altLang="en-US" dirty="0"/>
              <a:t>내 계정의 </a:t>
            </a:r>
            <a:r>
              <a:rPr lang="en-US" altLang="ko-KR" dirty="0"/>
              <a:t>Repository </a:t>
            </a:r>
            <a:r>
              <a:rPr lang="ko-KR" altLang="en-US" dirty="0"/>
              <a:t>에서 수정</a:t>
            </a: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641671C-F280-5710-0743-6A9D24511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13</a:t>
            </a:fld>
            <a:endParaRPr lang="ko-KR" altLang="en-US" dirty="0"/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C8B8C9EF-127D-F8C2-3E64-9231930FED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/>
              <a:t>편집 화면에서 원하는 대로 편집</a:t>
            </a:r>
            <a:endParaRPr lang="en-US" altLang="ko-KR" sz="2000" dirty="0"/>
          </a:p>
          <a:p>
            <a:pPr lvl="1"/>
            <a:r>
              <a:rPr lang="ko-KR" altLang="en-US" sz="2000" dirty="0"/>
              <a:t>주의</a:t>
            </a:r>
            <a:r>
              <a:rPr lang="en-US" altLang="ko-KR" sz="2000" dirty="0"/>
              <a:t>! </a:t>
            </a:r>
            <a:r>
              <a:rPr lang="ko-KR" altLang="en-US" sz="2000" dirty="0"/>
              <a:t>현재 편집하고 있는 것은 </a:t>
            </a:r>
            <a:r>
              <a:rPr lang="en-US" altLang="ko-KR" sz="2000" dirty="0"/>
              <a:t>fork </a:t>
            </a:r>
            <a:r>
              <a:rPr lang="ko-KR" altLang="en-US" sz="2000" dirty="0"/>
              <a:t>한 내 저장소의 파일</a:t>
            </a:r>
            <a:r>
              <a:rPr lang="en-US" altLang="ko-KR" sz="2000" dirty="0"/>
              <a:t>. </a:t>
            </a:r>
            <a:r>
              <a:rPr lang="ko-KR" altLang="en-US" sz="2000" dirty="0"/>
              <a:t>원본 저장소 파일이 아님</a:t>
            </a:r>
            <a:r>
              <a:rPr lang="en-US" altLang="ko-KR" sz="2000" dirty="0"/>
              <a:t>.</a:t>
            </a:r>
          </a:p>
          <a:p>
            <a:pPr lvl="1"/>
            <a:r>
              <a:rPr lang="en-US" altLang="ko-KR" sz="2000" dirty="0"/>
              <a:t>preview </a:t>
            </a:r>
            <a:r>
              <a:rPr lang="ko-KR" altLang="en-US" sz="2000" dirty="0"/>
              <a:t>탭을 이용해서 편집 내용 확인하면서 진행</a:t>
            </a:r>
            <a:endParaRPr lang="en-US" altLang="ko-KR" sz="2000" dirty="0"/>
          </a:p>
          <a:p>
            <a:pPr lvl="1"/>
            <a:r>
              <a:rPr lang="ko-KR" altLang="en-US" sz="2000" dirty="0"/>
              <a:t>수정이 끝난 후</a:t>
            </a:r>
            <a:r>
              <a:rPr lang="en-US" altLang="ko-KR" sz="2000" dirty="0"/>
              <a:t>, “commit changes” </a:t>
            </a:r>
            <a:r>
              <a:rPr lang="ko-KR" altLang="en-US" sz="2000" dirty="0"/>
              <a:t>클릭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25EE2D6-B403-5A86-533A-0D7EB41782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532" y="2734568"/>
            <a:ext cx="5780057" cy="381089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AF27064-0836-7228-7ECE-92EA08A28B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1560" y="2734568"/>
            <a:ext cx="5138702" cy="381089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B2AC1D17-3B94-CC1C-2C14-C943DA89373C}"/>
              </a:ext>
            </a:extLst>
          </p:cNvPr>
          <p:cNvSpPr/>
          <p:nvPr/>
        </p:nvSpPr>
        <p:spPr>
          <a:xfrm>
            <a:off x="5687125" y="3870065"/>
            <a:ext cx="851698" cy="28786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86EB188-F98A-F75A-14AF-41E9F4E406D0}"/>
              </a:ext>
            </a:extLst>
          </p:cNvPr>
          <p:cNvSpPr/>
          <p:nvPr/>
        </p:nvSpPr>
        <p:spPr>
          <a:xfrm>
            <a:off x="11084385" y="2702624"/>
            <a:ext cx="851698" cy="28786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994845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AB1614-DDC9-48D3-7584-8EFF0E0E04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수정하기</a:t>
            </a:r>
            <a:r>
              <a:rPr lang="en-US" altLang="ko-KR" dirty="0"/>
              <a:t>: </a:t>
            </a:r>
            <a:r>
              <a:rPr lang="ko-KR" altLang="en-US" dirty="0"/>
              <a:t>내 계정의 </a:t>
            </a:r>
            <a:r>
              <a:rPr lang="en-US" altLang="ko-KR" dirty="0"/>
              <a:t>Repository </a:t>
            </a:r>
            <a:r>
              <a:rPr lang="ko-KR" altLang="en-US" dirty="0"/>
              <a:t>에서 수정</a:t>
            </a:r>
            <a:endParaRPr lang="en-US" altLang="ko-KR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7F19443-3C9B-DCCE-1214-55D9464884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Commit </a:t>
            </a:r>
            <a:r>
              <a:rPr lang="ko-KR" altLang="en-US" dirty="0"/>
              <a:t>메시지 작성</a:t>
            </a:r>
            <a:endParaRPr lang="en-US" altLang="ko-KR" dirty="0"/>
          </a:p>
          <a:p>
            <a:pPr lvl="1"/>
            <a:r>
              <a:rPr lang="ko-KR" altLang="en-US" dirty="0"/>
              <a:t>수정한 내용에 맞춰 제목과 내용을 최대한 상세히 작성해주세요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2B42E78-229C-6EF5-887F-AA02CAB06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14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0660220-91EB-2AF8-CC1E-5A1126E150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0475" y="2057141"/>
            <a:ext cx="4591050" cy="44196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6459D9D6-AB36-0D81-F646-0A005589CF34}"/>
              </a:ext>
            </a:extLst>
          </p:cNvPr>
          <p:cNvSpPr/>
          <p:nvPr/>
        </p:nvSpPr>
        <p:spPr>
          <a:xfrm>
            <a:off x="6161578" y="5983537"/>
            <a:ext cx="2119780" cy="34825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16811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6CABB8-F5E5-5F86-832C-1E2767272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수정 내용 반영 요청하기</a:t>
            </a:r>
            <a:r>
              <a:rPr lang="en-US" altLang="ko-KR" dirty="0"/>
              <a:t>: Pull Request </a:t>
            </a:r>
            <a:r>
              <a:rPr lang="ko-KR" altLang="en-US" dirty="0"/>
              <a:t>보내기</a:t>
            </a:r>
            <a:endParaRPr lang="en-US" altLang="ko-KR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81B840D-235A-F569-A4AD-514CC6DF09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수정 요청 </a:t>
            </a:r>
            <a:r>
              <a:rPr lang="en-US" altLang="ko-KR" dirty="0"/>
              <a:t>(PR: Pull Request) </a:t>
            </a:r>
            <a:r>
              <a:rPr lang="ko-KR" altLang="en-US" dirty="0"/>
              <a:t>검토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D0BAF4D-ACF8-8018-A7D3-459DC00DB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15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A495D72-6F8F-BB45-00A9-844786D11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5556" y="1488480"/>
            <a:ext cx="7057402" cy="504943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FAA1CB84-BFA8-DE5D-33EB-D6DCBBDD10DD}"/>
              </a:ext>
            </a:extLst>
          </p:cNvPr>
          <p:cNvSpPr/>
          <p:nvPr/>
        </p:nvSpPr>
        <p:spPr>
          <a:xfrm>
            <a:off x="8309556" y="3080748"/>
            <a:ext cx="1222633" cy="34825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143FCA2-58C1-2E8B-7940-60F12DA0792E}"/>
              </a:ext>
            </a:extLst>
          </p:cNvPr>
          <p:cNvSpPr/>
          <p:nvPr/>
        </p:nvSpPr>
        <p:spPr>
          <a:xfrm>
            <a:off x="2539043" y="6213414"/>
            <a:ext cx="4491486" cy="34825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AC5ABD-7CEA-E503-163D-1BC8D695E834}"/>
              </a:ext>
            </a:extLst>
          </p:cNvPr>
          <p:cNvSpPr txBox="1"/>
          <p:nvPr/>
        </p:nvSpPr>
        <p:spPr>
          <a:xfrm>
            <a:off x="831671" y="6202874"/>
            <a:ext cx="18934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수정한 부분 →</a:t>
            </a:r>
          </a:p>
        </p:txBody>
      </p:sp>
    </p:spTree>
    <p:extLst>
      <p:ext uri="{BB962C8B-B14F-4D97-AF65-F5344CB8AC3E}">
        <p14:creationId xmlns:p14="http://schemas.microsoft.com/office/powerpoint/2010/main" val="2416721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59B1F6-A902-0412-60B7-565339F07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수정 내용 반영 요청하기</a:t>
            </a:r>
            <a:r>
              <a:rPr lang="en-US" altLang="ko-KR" dirty="0"/>
              <a:t>: Pull Request </a:t>
            </a:r>
            <a:r>
              <a:rPr lang="ko-KR" altLang="en-US" dirty="0"/>
              <a:t>보내기</a:t>
            </a:r>
            <a:endParaRPr lang="en-US" altLang="ko-KR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505FE7A-4C11-2907-EFB6-AFC90D7DD0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수정 요청 </a:t>
            </a:r>
            <a:r>
              <a:rPr lang="en-US" altLang="ko-KR" dirty="0"/>
              <a:t>(PR) </a:t>
            </a:r>
            <a:r>
              <a:rPr lang="ko-KR" altLang="en-US" dirty="0"/>
              <a:t>보내기</a:t>
            </a:r>
            <a:endParaRPr lang="en-US" altLang="ko-KR" dirty="0"/>
          </a:p>
          <a:p>
            <a:pPr lvl="1"/>
            <a:r>
              <a:rPr lang="ko-KR" altLang="en-US" dirty="0"/>
              <a:t>제목</a:t>
            </a:r>
            <a:r>
              <a:rPr lang="en-US" altLang="ko-KR" dirty="0"/>
              <a:t>, </a:t>
            </a:r>
            <a:r>
              <a:rPr lang="ko-KR" altLang="en-US" dirty="0"/>
              <a:t>내용 수정</a:t>
            </a:r>
            <a:endParaRPr lang="en-US" altLang="ko-KR" dirty="0"/>
          </a:p>
          <a:p>
            <a:pPr lvl="1"/>
            <a:r>
              <a:rPr lang="ko-KR" altLang="en-US" dirty="0"/>
              <a:t>상세하게 썼으면 그대로 발송</a:t>
            </a: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21E2195-6FFF-2225-3A34-DEB239AB6E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16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9410C41-1E46-3BC3-5B6E-957C653B1A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5042" y="1135003"/>
            <a:ext cx="6648090" cy="502930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46CF5FE-4EFA-84F1-9154-3D970221A76F}"/>
              </a:ext>
            </a:extLst>
          </p:cNvPr>
          <p:cNvSpPr/>
          <p:nvPr/>
        </p:nvSpPr>
        <p:spPr>
          <a:xfrm>
            <a:off x="7758024" y="5758865"/>
            <a:ext cx="1489494" cy="34825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858628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787372-F20E-3BA7-D918-FF998AFD7E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수정 내용 반영 요청하기</a:t>
            </a:r>
            <a:r>
              <a:rPr lang="en-US" altLang="ko-KR" dirty="0"/>
              <a:t>: Pull Request </a:t>
            </a:r>
            <a:r>
              <a:rPr lang="ko-KR" altLang="en-US" dirty="0"/>
              <a:t>보내기</a:t>
            </a: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F90BC0C-F75F-CD53-84E6-DCA689E7A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17</a:t>
            </a:fld>
            <a:endParaRPr lang="ko-KR" altLang="en-US" dirty="0"/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7419D910-696F-2A89-C087-EDA83F977D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PR </a:t>
            </a:r>
            <a:r>
              <a:rPr lang="ko-KR" altLang="en-US" dirty="0"/>
              <a:t>요청 완료</a:t>
            </a:r>
            <a:r>
              <a:rPr lang="en-US" altLang="ko-KR" dirty="0"/>
              <a:t>!</a:t>
            </a:r>
          </a:p>
          <a:p>
            <a:pPr lvl="1"/>
            <a:r>
              <a:rPr lang="en-US" altLang="ko-KR" dirty="0"/>
              <a:t>“</a:t>
            </a:r>
            <a:r>
              <a:rPr lang="ko-KR" altLang="en-US" dirty="0"/>
              <a:t>이렇게 수정하시면 어떨까요</a:t>
            </a:r>
            <a:r>
              <a:rPr lang="en-US" altLang="ko-KR" dirty="0"/>
              <a:t>?” </a:t>
            </a:r>
            <a:r>
              <a:rPr lang="ko-KR" altLang="en-US" dirty="0"/>
              <a:t>라고 요청한 것</a:t>
            </a:r>
            <a:endParaRPr lang="en-US" altLang="ko-KR" dirty="0"/>
          </a:p>
          <a:p>
            <a:r>
              <a:rPr lang="ko-KR" altLang="en-US" dirty="0"/>
              <a:t>운영진 검토 과정</a:t>
            </a:r>
            <a:endParaRPr lang="en-US" altLang="ko-KR" dirty="0"/>
          </a:p>
          <a:p>
            <a:pPr lvl="1"/>
            <a:r>
              <a:rPr lang="ko-KR" altLang="en-US" dirty="0"/>
              <a:t>운영진이 검토 후</a:t>
            </a:r>
            <a:r>
              <a:rPr lang="en-US" altLang="ko-KR" dirty="0"/>
              <a:t>, </a:t>
            </a:r>
          </a:p>
          <a:p>
            <a:pPr lvl="1"/>
            <a:r>
              <a:rPr lang="ko-KR" altLang="en-US" dirty="0"/>
              <a:t>수정한 부분에 대한 문의를 하거나</a:t>
            </a:r>
            <a:r>
              <a:rPr lang="en-US" altLang="ko-KR" dirty="0"/>
              <a:t>,</a:t>
            </a:r>
          </a:p>
          <a:p>
            <a:pPr lvl="1"/>
            <a:r>
              <a:rPr lang="ko-KR" altLang="en-US" dirty="0"/>
              <a:t>보완 요청을 드릴 수 있음</a:t>
            </a:r>
            <a:endParaRPr lang="en-US" altLang="ko-KR" dirty="0"/>
          </a:p>
          <a:p>
            <a:r>
              <a:rPr lang="ko-KR" altLang="en-US" dirty="0"/>
              <a:t>모든 과정이 끝나면</a:t>
            </a:r>
            <a:r>
              <a:rPr lang="en-US" altLang="ko-KR" dirty="0"/>
              <a:t>, </a:t>
            </a:r>
            <a:r>
              <a:rPr lang="ko-KR" altLang="en-US" dirty="0"/>
              <a:t>실제 서비스에 반영</a:t>
            </a:r>
            <a:r>
              <a:rPr lang="en-US" altLang="ko-KR" dirty="0"/>
              <a:t>(merge)!</a:t>
            </a:r>
          </a:p>
          <a:p>
            <a:pPr lvl="1"/>
            <a:r>
              <a:rPr lang="en-US" altLang="ko-KR" dirty="0"/>
              <a:t>Merge</a:t>
            </a:r>
            <a:r>
              <a:rPr lang="ko-KR" altLang="en-US" dirty="0"/>
              <a:t>가 되면 운영 중인 웹페이지에 자동 반영됨</a:t>
            </a:r>
            <a:endParaRPr lang="en-US" altLang="ko-KR" dirty="0"/>
          </a:p>
          <a:p>
            <a:r>
              <a:rPr lang="ko-KR" altLang="en-US" dirty="0"/>
              <a:t>웹페이지에서 확인</a:t>
            </a:r>
            <a:endParaRPr lang="en-US" altLang="ko-KR" dirty="0"/>
          </a:p>
          <a:p>
            <a:pPr lvl="1"/>
            <a:endParaRPr lang="en-US" altLang="ko-KR" dirty="0"/>
          </a:p>
          <a:p>
            <a:endParaRPr lang="ko-KR" altLang="en-US" dirty="0"/>
          </a:p>
        </p:txBody>
      </p:sp>
      <p:pic>
        <p:nvPicPr>
          <p:cNvPr id="9" name="내용 개체 틀 5">
            <a:extLst>
              <a:ext uri="{FF2B5EF4-FFF2-40B4-BE49-F238E27FC236}">
                <a16:creationId xmlns:a16="http://schemas.microsoft.com/office/drawing/2014/main" id="{DC8A5851-000D-A7F5-65E5-884D15AE26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4832" y="965834"/>
            <a:ext cx="5316524" cy="554672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9999262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31E27079-2011-3602-0B37-F5A2726670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8762" y="921387"/>
            <a:ext cx="6541500" cy="567557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A52919F7-2F9B-EB58-141A-4144E7AF9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 </a:t>
            </a:r>
            <a:r>
              <a:rPr lang="ko-KR" altLang="en-US" dirty="0"/>
              <a:t>리뷰 내용 확인하고 재수정하기</a:t>
            </a:r>
            <a:endParaRPr lang="en-US" altLang="ko-KR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5C656F1-927B-5E98-661B-D5DA9C22E6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재수정 요청이 온 경우</a:t>
            </a:r>
            <a:endParaRPr lang="en-US" altLang="ko-KR" dirty="0"/>
          </a:p>
          <a:p>
            <a:r>
              <a:rPr lang="ko-KR" altLang="en-US" dirty="0"/>
              <a:t>이메일 확인 후</a:t>
            </a:r>
            <a:r>
              <a:rPr lang="en-US" altLang="ko-KR" dirty="0"/>
              <a:t>, </a:t>
            </a:r>
            <a:r>
              <a:rPr lang="ko-KR" altLang="en-US" dirty="0"/>
              <a:t>회신 방법</a:t>
            </a:r>
            <a:endParaRPr lang="en-US" altLang="ko-KR" dirty="0"/>
          </a:p>
          <a:p>
            <a:pPr lvl="1"/>
            <a:r>
              <a:rPr lang="ko-KR" altLang="en-US" dirty="0"/>
              <a:t>메일에 바로 내용 답장하거나</a:t>
            </a:r>
            <a:r>
              <a:rPr lang="en-US" altLang="ko-KR" dirty="0"/>
              <a:t>,</a:t>
            </a:r>
          </a:p>
          <a:p>
            <a:pPr lvl="1"/>
            <a:r>
              <a:rPr lang="ko-KR" altLang="en-US" dirty="0"/>
              <a:t>링크를 클릭해 </a:t>
            </a:r>
            <a:r>
              <a:rPr lang="en-US" altLang="ko-KR" dirty="0"/>
              <a:t>PR </a:t>
            </a:r>
            <a:r>
              <a:rPr lang="ko-KR" altLang="en-US" dirty="0"/>
              <a:t>확인 후</a:t>
            </a:r>
            <a:r>
              <a:rPr lang="en-US" altLang="ko-KR" dirty="0"/>
              <a:t>,</a:t>
            </a:r>
            <a:r>
              <a:rPr lang="ko-KR" altLang="en-US" dirty="0"/>
              <a:t> 답변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513D3DC-37A1-761F-42A2-188724A560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18</a:t>
            </a:fld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98B75D4-80B2-07BF-5CA3-61414BE49173}"/>
              </a:ext>
            </a:extLst>
          </p:cNvPr>
          <p:cNvSpPr/>
          <p:nvPr/>
        </p:nvSpPr>
        <p:spPr>
          <a:xfrm>
            <a:off x="7446674" y="3111569"/>
            <a:ext cx="992037" cy="18248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480941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6674E7-A984-2CB4-346F-1FB684912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 </a:t>
            </a:r>
            <a:r>
              <a:rPr lang="ko-KR" altLang="en-US" dirty="0"/>
              <a:t>리뷰 내용 확인하고 재수정하기</a:t>
            </a: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A7A12B0-5027-AD00-E0C4-FA628F36A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19</a:t>
            </a:fld>
            <a:endParaRPr lang="ko-KR" altLang="en-US" dirty="0"/>
          </a:p>
        </p:txBody>
      </p:sp>
      <p:sp>
        <p:nvSpPr>
          <p:cNvPr id="11" name="내용 개체 틀 10">
            <a:extLst>
              <a:ext uri="{FF2B5EF4-FFF2-40B4-BE49-F238E27FC236}">
                <a16:creationId xmlns:a16="http://schemas.microsoft.com/office/drawing/2014/main" id="{DC8973D2-A129-6389-8590-4864138DE6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PR </a:t>
            </a:r>
            <a:r>
              <a:rPr lang="ko-KR" altLang="en-US" dirty="0"/>
              <a:t>리뷰 내용 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메일 답장한 내용</a:t>
            </a:r>
          </a:p>
        </p:txBody>
      </p:sp>
      <p:pic>
        <p:nvPicPr>
          <p:cNvPr id="12" name="내용 개체 틀 5">
            <a:extLst>
              <a:ext uri="{FF2B5EF4-FFF2-40B4-BE49-F238E27FC236}">
                <a16:creationId xmlns:a16="http://schemas.microsoft.com/office/drawing/2014/main" id="{F16FCFD2-CC51-3273-9F14-7EDF02F554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9216" y="965202"/>
            <a:ext cx="8691046" cy="554672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4737575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457F5FBE-A16E-4C63-814E-78D085B172C4}"/>
              </a:ext>
            </a:extLst>
          </p:cNvPr>
          <p:cNvSpPr/>
          <p:nvPr/>
        </p:nvSpPr>
        <p:spPr>
          <a:xfrm>
            <a:off x="290133" y="139211"/>
            <a:ext cx="116891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400" dirty="0">
                <a:solidFill>
                  <a:schemeClr val="bg1"/>
                </a:solidFill>
                <a:effectLst>
                  <a:outerShdw blurRad="50800" dist="88900" dir="2700000" algn="tl" rotWithShape="0">
                    <a:prstClr val="black">
                      <a:alpha val="40000"/>
                    </a:prstClr>
                  </a:outerShdw>
                </a:effectLst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목차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A86978B9-5AC0-4D0C-AE7B-88F1814ABE78}"/>
              </a:ext>
            </a:extLst>
          </p:cNvPr>
          <p:cNvGrpSpPr/>
          <p:nvPr/>
        </p:nvGrpSpPr>
        <p:grpSpPr>
          <a:xfrm>
            <a:off x="874588" y="1701800"/>
            <a:ext cx="7101012" cy="898041"/>
            <a:chOff x="874588" y="1701800"/>
            <a:chExt cx="7101012" cy="89804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B83CAF6-AF8A-4244-80DD-27452678EFF7}"/>
                </a:ext>
              </a:extLst>
            </p:cNvPr>
            <p:cNvSpPr txBox="1"/>
            <p:nvPr/>
          </p:nvSpPr>
          <p:spPr>
            <a:xfrm>
              <a:off x="874588" y="1701800"/>
              <a:ext cx="58445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dirty="0">
                  <a:solidFill>
                    <a:srgbClr val="03037B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1</a:t>
              </a:r>
              <a:r>
                <a:rPr lang="en-US" altLang="ko-KR" sz="32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 </a:t>
              </a:r>
              <a:endParaRPr lang="ko-KR" altLang="en-US" sz="3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2A3D735-5EE2-4170-AE8F-825D253628DB}"/>
                </a:ext>
              </a:extLst>
            </p:cNvPr>
            <p:cNvSpPr txBox="1"/>
            <p:nvPr/>
          </p:nvSpPr>
          <p:spPr>
            <a:xfrm>
              <a:off x="1408244" y="2138176"/>
              <a:ext cx="656735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JHelper,</a:t>
              </a:r>
              <a:r>
                <a:rPr lang="ko-KR" altLang="en-US" sz="24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 </a:t>
              </a:r>
              <a:r>
                <a:rPr lang="en-US" altLang="ko-KR" sz="24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Portal </a:t>
              </a:r>
              <a:r>
                <a:rPr lang="ko-KR" altLang="en-US" sz="24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소개</a:t>
              </a:r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43611059-D402-4859-B9E2-59AAF6C7AA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03868" y="2015066"/>
              <a:ext cx="138244" cy="220708"/>
            </a:xfrm>
            <a:prstGeom prst="line">
              <a:avLst/>
            </a:prstGeom>
            <a:ln w="12700">
              <a:solidFill>
                <a:srgbClr val="03037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847E5F9E-D938-44DB-BF30-0E71852FD41D}"/>
              </a:ext>
            </a:extLst>
          </p:cNvPr>
          <p:cNvGrpSpPr/>
          <p:nvPr/>
        </p:nvGrpSpPr>
        <p:grpSpPr>
          <a:xfrm>
            <a:off x="874588" y="3079723"/>
            <a:ext cx="7101012" cy="898041"/>
            <a:chOff x="874588" y="1701800"/>
            <a:chExt cx="7101012" cy="898041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B2C3AD0-6724-467C-97BE-4F40D9AF1647}"/>
                </a:ext>
              </a:extLst>
            </p:cNvPr>
            <p:cNvSpPr txBox="1"/>
            <p:nvPr/>
          </p:nvSpPr>
          <p:spPr>
            <a:xfrm>
              <a:off x="874588" y="1701800"/>
              <a:ext cx="58445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dirty="0">
                  <a:solidFill>
                    <a:srgbClr val="03037B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2</a:t>
              </a:r>
              <a:r>
                <a:rPr lang="en-US" altLang="ko-KR" sz="32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 </a:t>
              </a:r>
              <a:endParaRPr lang="ko-KR" altLang="en-US" sz="3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7A9A81C-BCC0-4DDA-B59D-E921844FCD47}"/>
                </a:ext>
              </a:extLst>
            </p:cNvPr>
            <p:cNvSpPr txBox="1"/>
            <p:nvPr/>
          </p:nvSpPr>
          <p:spPr>
            <a:xfrm>
              <a:off x="1408244" y="2138176"/>
              <a:ext cx="656735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JHelper,</a:t>
              </a:r>
              <a:r>
                <a:rPr lang="ko-KR" altLang="en-US" sz="24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 </a:t>
              </a:r>
              <a:r>
                <a:rPr lang="en-US" altLang="ko-KR" sz="24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Portal </a:t>
              </a:r>
              <a:r>
                <a:rPr lang="ko-KR" altLang="en-US" sz="24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기여 방법</a:t>
              </a:r>
            </a:p>
          </p:txBody>
        </p: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70C35C5E-B983-4EA9-9E6B-129FF81FAF4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03868" y="2015066"/>
              <a:ext cx="138244" cy="220708"/>
            </a:xfrm>
            <a:prstGeom prst="line">
              <a:avLst/>
            </a:prstGeom>
            <a:ln w="12700">
              <a:solidFill>
                <a:srgbClr val="03037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17F92051-29FD-5584-5282-AFDA907A1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2</a:t>
            </a:fld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65DAA5EC-3302-D866-45EE-95D5EC8EE607}"/>
              </a:ext>
            </a:extLst>
          </p:cNvPr>
          <p:cNvGrpSpPr/>
          <p:nvPr/>
        </p:nvGrpSpPr>
        <p:grpSpPr>
          <a:xfrm>
            <a:off x="874588" y="4315255"/>
            <a:ext cx="7101012" cy="898041"/>
            <a:chOff x="874588" y="1701800"/>
            <a:chExt cx="7101012" cy="898041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47DE997-B67C-17E6-4103-96F96D23A4A9}"/>
                </a:ext>
              </a:extLst>
            </p:cNvPr>
            <p:cNvSpPr txBox="1"/>
            <p:nvPr/>
          </p:nvSpPr>
          <p:spPr>
            <a:xfrm>
              <a:off x="874588" y="1701800"/>
              <a:ext cx="58445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dirty="0">
                  <a:solidFill>
                    <a:srgbClr val="03037B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3</a:t>
              </a:r>
              <a:r>
                <a:rPr lang="en-US" altLang="ko-KR" sz="32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 </a:t>
              </a:r>
              <a:endParaRPr lang="ko-KR" altLang="en-US" sz="3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C903261-BB91-16E5-AF88-F19997B9107F}"/>
                </a:ext>
              </a:extLst>
            </p:cNvPr>
            <p:cNvSpPr txBox="1"/>
            <p:nvPr/>
          </p:nvSpPr>
          <p:spPr>
            <a:xfrm>
              <a:off x="1408244" y="2138176"/>
              <a:ext cx="656735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JHelper,</a:t>
              </a:r>
              <a:r>
                <a:rPr lang="ko-KR" altLang="en-US" sz="24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 </a:t>
              </a:r>
              <a:r>
                <a:rPr lang="en-US" altLang="ko-KR" sz="24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Portal </a:t>
              </a:r>
              <a:r>
                <a:rPr lang="ko-KR" altLang="en-US" sz="24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개발 방법</a:t>
              </a:r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89821320-3C91-1F29-D11E-D1DD16FE980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03868" y="2015066"/>
              <a:ext cx="138244" cy="220708"/>
            </a:xfrm>
            <a:prstGeom prst="line">
              <a:avLst/>
            </a:prstGeom>
            <a:ln w="12700">
              <a:solidFill>
                <a:srgbClr val="03037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574606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296126-D9F7-02BF-5FE0-7588BD350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 </a:t>
            </a:r>
            <a:r>
              <a:rPr lang="ko-KR" altLang="en-US" dirty="0"/>
              <a:t>리뷰 내용 확인하고 재수정하기</a:t>
            </a:r>
            <a:endParaRPr lang="en-US" altLang="ko-KR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7EA7AF0-F418-3461-8128-D8FCAFC595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PR</a:t>
            </a:r>
            <a:r>
              <a:rPr lang="ko-KR" altLang="en-US" dirty="0"/>
              <a:t>에서 바로 파일 수정하기</a:t>
            </a:r>
            <a:endParaRPr lang="en-US" altLang="ko-KR" dirty="0"/>
          </a:p>
          <a:p>
            <a:pPr lvl="1"/>
            <a:r>
              <a:rPr lang="en-US" altLang="ko-KR" dirty="0"/>
              <a:t>Commits </a:t>
            </a:r>
            <a:r>
              <a:rPr lang="ko-KR" altLang="en-US" dirty="0"/>
              <a:t>혹은 </a:t>
            </a:r>
            <a:r>
              <a:rPr lang="en-US" altLang="ko-KR" dirty="0"/>
              <a:t>Files changed </a:t>
            </a:r>
            <a:r>
              <a:rPr lang="ko-KR" altLang="en-US" dirty="0"/>
              <a:t>탭에서 해당 파일 바로 수정 </a:t>
            </a:r>
            <a:r>
              <a:rPr lang="en-US" altLang="ko-KR" dirty="0"/>
              <a:t>(edit file)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FE2E0D8-7143-4D38-3977-5381A40C7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20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8CE6ABB-93F0-8B40-FEC6-6D4362A4B2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3037" y="2065866"/>
            <a:ext cx="9305925" cy="44958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8D41986D-E4EC-6BD2-92B1-59A1A0149BFD}"/>
              </a:ext>
            </a:extLst>
          </p:cNvPr>
          <p:cNvSpPr/>
          <p:nvPr/>
        </p:nvSpPr>
        <p:spPr>
          <a:xfrm>
            <a:off x="9053263" y="4166559"/>
            <a:ext cx="625576" cy="24636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117224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095B5A-61D3-DE92-8EDC-183349B1FE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 </a:t>
            </a:r>
            <a:r>
              <a:rPr lang="ko-KR" altLang="en-US" dirty="0"/>
              <a:t>리뷰 내용 확인하고 재수정하기</a:t>
            </a:r>
            <a:endParaRPr lang="en-US" altLang="ko-KR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60557F1-C598-ABD2-A359-1F4BAB2E56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수정하고 다시 </a:t>
            </a:r>
            <a:r>
              <a:rPr lang="en-US" altLang="ko-KR" dirty="0"/>
              <a:t>commit</a:t>
            </a:r>
          </a:p>
          <a:p>
            <a:pPr lvl="1"/>
            <a:r>
              <a:rPr lang="en-US" altLang="ko-KR" dirty="0"/>
              <a:t>commit </a:t>
            </a:r>
            <a:r>
              <a:rPr lang="ko-KR" altLang="en-US" dirty="0"/>
              <a:t>보낼 때 </a:t>
            </a:r>
            <a:r>
              <a:rPr lang="en-US" altLang="ko-KR" dirty="0"/>
              <a:t>branch </a:t>
            </a:r>
            <a:r>
              <a:rPr lang="ko-KR" altLang="en-US" dirty="0"/>
              <a:t>부분은 그대로 둘 것 </a:t>
            </a:r>
            <a:r>
              <a:rPr lang="en-US" altLang="ko-KR" dirty="0"/>
              <a:t>(directly). New branch </a:t>
            </a:r>
            <a:r>
              <a:rPr lang="ko-KR" altLang="en-US" dirty="0"/>
              <a:t>만들지 말 것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116881D-D499-A113-E8B0-60AC171995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21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9593BE2-6F0F-28E3-EC0F-3D3AB38F02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738" y="2110593"/>
            <a:ext cx="8046133" cy="397102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7068659-977F-D11C-4C6A-411F8FA712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4101" y="2110592"/>
            <a:ext cx="3589931" cy="397102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7231585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E226DD-C0A0-79FF-85DF-86BA4381B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최종 반영 확인 </a:t>
            </a:r>
            <a:r>
              <a:rPr lang="en-US" altLang="ko-KR" dirty="0"/>
              <a:t>(Approved, Merged and PR Closed)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5F3F232-25BD-4B0F-DE23-D1A9C08E70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/>
              <a:t>다시 운영진에서 리뷰 진행</a:t>
            </a:r>
            <a:endParaRPr lang="en-US" altLang="ko-KR" dirty="0"/>
          </a:p>
          <a:p>
            <a:r>
              <a:rPr lang="ko-KR" altLang="en-US" dirty="0"/>
              <a:t>운영진에서 반영 </a:t>
            </a:r>
            <a:r>
              <a:rPr lang="en-US" altLang="ko-KR" dirty="0"/>
              <a:t>(merge)</a:t>
            </a:r>
            <a:r>
              <a:rPr lang="ko-KR" altLang="en-US" dirty="0"/>
              <a:t> 하면</a:t>
            </a:r>
            <a:r>
              <a:rPr lang="en-US" altLang="ko-KR" dirty="0"/>
              <a:t>,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자동으로 웹페이지 변경 후</a:t>
            </a:r>
            <a:r>
              <a:rPr lang="en-US" altLang="ko-KR" dirty="0"/>
              <a:t>, (build)</a:t>
            </a:r>
          </a:p>
          <a:p>
            <a:pPr lvl="1"/>
            <a:r>
              <a:rPr lang="en-US" altLang="ko-KR" dirty="0"/>
              <a:t>5</a:t>
            </a:r>
            <a:r>
              <a:rPr lang="ko-KR" altLang="en-US" dirty="0"/>
              <a:t>분 가량 소요</a:t>
            </a:r>
            <a:endParaRPr lang="en-US" altLang="ko-KR" dirty="0"/>
          </a:p>
          <a:p>
            <a:r>
              <a:rPr lang="ko-KR" altLang="en-US" dirty="0"/>
              <a:t>웹페이지에서 확인</a:t>
            </a:r>
            <a:endParaRPr lang="en-US" altLang="ko-KR" dirty="0"/>
          </a:p>
          <a:p>
            <a:r>
              <a:rPr lang="ko-KR" altLang="en-US" dirty="0"/>
              <a:t>오픈소스</a:t>
            </a:r>
            <a:r>
              <a:rPr lang="en-US" altLang="ko-KR" dirty="0"/>
              <a:t>SW </a:t>
            </a:r>
            <a:r>
              <a:rPr lang="ko-KR" altLang="en-US" dirty="0"/>
              <a:t>기여 성공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F113219-CD7E-3FD7-8EB5-CB0777ABB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22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79D5DAF-178E-66A3-B55E-ED7653188B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6888" y="965202"/>
            <a:ext cx="4913374" cy="554735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95829BC-51AC-AD43-3BA2-DFD28E68071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8625" r="23124" b="14833"/>
          <a:stretch/>
        </p:blipFill>
        <p:spPr>
          <a:xfrm>
            <a:off x="563903" y="2042910"/>
            <a:ext cx="4913374" cy="2175409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9210979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ACC947-100E-10AC-73C4-E16EC99DC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최종 반영 확인 </a:t>
            </a:r>
            <a:r>
              <a:rPr lang="en-US" altLang="ko-KR" dirty="0"/>
              <a:t>(Approved, Merged and PR Closed)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D60DDB7-5265-C540-D10E-D06D7B0A67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수정 내용 홈페이지에서 확인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F6EF559-622B-7686-E3D3-A0AA9F5DD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23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08FF5EC-19FE-F339-4B18-68F7CF5A62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955" y="1639019"/>
            <a:ext cx="6556261" cy="440405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1ECDB0B-2150-1BFE-8CDA-7E3F1B28DF8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3530"/>
          <a:stretch/>
        </p:blipFill>
        <p:spPr>
          <a:xfrm>
            <a:off x="6748730" y="1639019"/>
            <a:ext cx="5363829" cy="4404054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9062919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37778D-9DA5-52F2-9974-DCAF01434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최종 반영 확인 </a:t>
            </a:r>
            <a:r>
              <a:rPr lang="en-US" altLang="ko-KR" dirty="0"/>
              <a:t>(Approved, Merged and PR Closed)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3E17B31-3F1C-DD54-FE8F-020D48DB8B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PR</a:t>
            </a:r>
            <a:r>
              <a:rPr lang="ko-KR" altLang="en-US" dirty="0"/>
              <a:t>에 영원히 남을 나의 기여</a:t>
            </a:r>
            <a:r>
              <a:rPr lang="en-US" altLang="ko-KR" dirty="0"/>
              <a:t>!</a:t>
            </a:r>
          </a:p>
          <a:p>
            <a:pPr lvl="1"/>
            <a:r>
              <a:rPr lang="ko-KR" altLang="en-US" dirty="0"/>
              <a:t>문서 하나에서 간단한 내용을 고칠 때는 충분함</a:t>
            </a:r>
            <a:endParaRPr lang="en-US" altLang="ko-KR" dirty="0"/>
          </a:p>
          <a:p>
            <a:pPr lvl="1"/>
            <a:r>
              <a:rPr lang="en-US" altLang="ko-KR" dirty="0"/>
              <a:t>…</a:t>
            </a:r>
            <a:r>
              <a:rPr lang="ko-KR" altLang="en-US" dirty="0"/>
              <a:t>그러나</a:t>
            </a:r>
            <a:r>
              <a:rPr lang="en-US" altLang="ko-KR" dirty="0"/>
              <a:t>…</a:t>
            </a:r>
            <a:r>
              <a:rPr lang="ko-KR" altLang="en-US" dirty="0"/>
              <a:t>뭔가 아쉽다</a:t>
            </a:r>
            <a:r>
              <a:rPr lang="en-US" altLang="ko-KR" dirty="0"/>
              <a:t>!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A374772-0CE0-8A71-2E86-2694DFAC09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24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C7D298C-2515-2D07-F3AB-B0B7ADBD98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3037" y="2654934"/>
            <a:ext cx="9305925" cy="385762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C3D6F6AD-5511-8E00-5C59-BD465F7336B4}"/>
              </a:ext>
            </a:extLst>
          </p:cNvPr>
          <p:cNvSpPr/>
          <p:nvPr/>
        </p:nvSpPr>
        <p:spPr>
          <a:xfrm>
            <a:off x="1720810" y="5892798"/>
            <a:ext cx="3963998" cy="54250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010249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5E07CA7C-C96C-768A-AD31-BEA4BF6FAE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7712" y="1921616"/>
            <a:ext cx="11596576" cy="2387600"/>
          </a:xfrm>
        </p:spPr>
        <p:txBody>
          <a:bodyPr/>
          <a:lstStyle/>
          <a:p>
            <a:r>
              <a:rPr lang="en-US" altLang="ko-KR" dirty="0"/>
              <a:t>3. </a:t>
            </a:r>
            <a:r>
              <a:rPr lang="en-US" altLang="ko-KR" sz="6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J</a:t>
            </a:r>
            <a: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6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elper,</a:t>
            </a:r>
            <a:r>
              <a:rPr lang="ko-KR" altLang="en-US" sz="6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6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Portal </a:t>
            </a:r>
            <a:r>
              <a:rPr lang="ko-KR" altLang="en-US" sz="6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개발 방법</a:t>
            </a:r>
            <a:endParaRPr lang="ko-KR" altLang="en-US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4C70B8B-61DF-9C41-7359-1EE8E5C7A31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898188" y="6610350"/>
            <a:ext cx="1293812" cy="247650"/>
          </a:xfrm>
        </p:spPr>
        <p:txBody>
          <a:bodyPr/>
          <a:lstStyle/>
          <a:p>
            <a:fld id="{876918D8-0472-4896-8BF2-63BC6246DCEB}" type="slidenum">
              <a:rPr lang="ko-KR" altLang="en-US" smtClean="0"/>
              <a:pPr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2495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1219EC-BFE2-1805-D74D-3E9352374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 환경 구성</a:t>
            </a:r>
            <a:r>
              <a:rPr lang="en-US" altLang="ko-KR" dirty="0"/>
              <a:t>: Node.js, Yarn </a:t>
            </a:r>
            <a:r>
              <a:rPr lang="ko-KR" altLang="en-US" dirty="0"/>
              <a:t>설치</a:t>
            </a:r>
            <a:endParaRPr lang="en-US" altLang="ko-KR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DB81915-E674-CAFE-3D4D-B1FD08110A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8252" y="965202"/>
            <a:ext cx="4103627" cy="5547357"/>
          </a:xfrm>
        </p:spPr>
        <p:txBody>
          <a:bodyPr/>
          <a:lstStyle/>
          <a:p>
            <a:r>
              <a:rPr lang="en-US" altLang="ko-KR" dirty="0"/>
              <a:t>Node.js </a:t>
            </a:r>
            <a:r>
              <a:rPr lang="ko-KR" altLang="en-US" dirty="0"/>
              <a:t>설치 </a:t>
            </a:r>
            <a:endParaRPr lang="en-US" altLang="ko-KR" dirty="0"/>
          </a:p>
          <a:p>
            <a:pPr lvl="1"/>
            <a:r>
              <a:rPr lang="en-US" altLang="ko-KR" dirty="0">
                <a:hlinkClick r:id="rId2"/>
              </a:rPr>
              <a:t>https://nodejs.org/en</a:t>
            </a:r>
            <a:endParaRPr lang="en-US" altLang="ko-KR" dirty="0"/>
          </a:p>
          <a:p>
            <a:r>
              <a:rPr lang="en-US" altLang="ko-KR" dirty="0"/>
              <a:t>Yarn </a:t>
            </a:r>
            <a:r>
              <a:rPr lang="ko-KR" altLang="en-US" dirty="0"/>
              <a:t>설치</a:t>
            </a:r>
            <a:endParaRPr lang="en-US" altLang="ko-KR" dirty="0"/>
          </a:p>
          <a:p>
            <a:pPr lvl="1"/>
            <a:r>
              <a:rPr lang="en-US" altLang="ko-KR" dirty="0">
                <a:hlinkClick r:id="rId3"/>
              </a:rPr>
              <a:t>https://classic.yarnpkg.com/lang/en/docs/install/#windows-stable</a:t>
            </a:r>
            <a:endParaRPr lang="en-US" altLang="ko-KR" dirty="0"/>
          </a:p>
          <a:p>
            <a:pPr lvl="1"/>
            <a:r>
              <a:rPr lang="ko-KR" altLang="en-US" dirty="0"/>
              <a:t>윈도우 </a:t>
            </a:r>
            <a:r>
              <a:rPr lang="en-US" altLang="ko-KR" dirty="0" err="1"/>
              <a:t>cmd</a:t>
            </a:r>
            <a:r>
              <a:rPr lang="en-US" altLang="ko-KR" dirty="0"/>
              <a:t> </a:t>
            </a:r>
            <a:r>
              <a:rPr lang="ko-KR" altLang="en-US" dirty="0"/>
              <a:t>창에서 </a:t>
            </a:r>
            <a:r>
              <a:rPr lang="en-US" altLang="ko-KR" dirty="0" err="1"/>
              <a:t>npm</a:t>
            </a:r>
            <a:r>
              <a:rPr lang="en-US" altLang="ko-KR" dirty="0"/>
              <a:t> </a:t>
            </a:r>
            <a:r>
              <a:rPr lang="ko-KR" altLang="en-US" dirty="0"/>
              <a:t>으로 설치 진행</a:t>
            </a: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BFCFDD2-BB19-E05F-5365-DCB26EE42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26</a:t>
            </a:fld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933D98D-B2D3-8783-C4B1-DA0738C251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5673" y="965202"/>
            <a:ext cx="5124353" cy="353750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8B6007A-00C6-7F44-5E00-A8A1AB0D81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5225" y="4322963"/>
            <a:ext cx="5305560" cy="2189596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3036033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B4D047-9FCD-3CE4-E18D-3496F4E78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Repository</a:t>
            </a:r>
            <a:r>
              <a:rPr lang="ko-KR" altLang="en-US" dirty="0"/>
              <a:t> </a:t>
            </a:r>
            <a:r>
              <a:rPr lang="en-US" altLang="ko-KR" dirty="0"/>
              <a:t>Fork </a:t>
            </a:r>
            <a:r>
              <a:rPr lang="ko-KR" altLang="en-US" dirty="0"/>
              <a:t>및 </a:t>
            </a:r>
            <a:r>
              <a:rPr lang="en-US" altLang="ko-KR" dirty="0"/>
              <a:t>Local Clone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4E422A3-B0C4-A1EB-4C97-27162505CE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(GitHub </a:t>
            </a:r>
            <a:r>
              <a:rPr lang="ko-KR" altLang="en-US" dirty="0"/>
              <a:t>회원 가입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기존 저장소 복제 </a:t>
            </a:r>
            <a:r>
              <a:rPr lang="en-US" altLang="ko-KR" dirty="0"/>
              <a:t>(repository fork)</a:t>
            </a:r>
          </a:p>
          <a:p>
            <a:pPr lvl="1"/>
            <a:r>
              <a:rPr lang="en-US" altLang="ko-KR" dirty="0">
                <a:hlinkClick r:id="rId2"/>
              </a:rPr>
              <a:t>https://github.com/JBNU-JEduTools/JHelper</a:t>
            </a:r>
            <a:endParaRPr lang="en-US" altLang="ko-KR" dirty="0"/>
          </a:p>
          <a:p>
            <a:pPr lvl="1"/>
            <a:r>
              <a:rPr lang="ko-KR" altLang="en-US" dirty="0"/>
              <a:t>내 계정에 해당 원본 저장소에 대한 복제본을 만드는 것</a:t>
            </a:r>
            <a:endParaRPr lang="en-US" altLang="ko-KR" dirty="0"/>
          </a:p>
          <a:p>
            <a:pPr lvl="2"/>
            <a:r>
              <a:rPr lang="ko-KR" altLang="en-US" dirty="0"/>
              <a:t>원본 저장소</a:t>
            </a:r>
            <a:r>
              <a:rPr lang="en-US" altLang="ko-KR" dirty="0"/>
              <a:t>(</a:t>
            </a:r>
            <a:r>
              <a:rPr lang="ko-KR" altLang="en-US" dirty="0"/>
              <a:t>수정 권한 없음</a:t>
            </a:r>
            <a:r>
              <a:rPr lang="en-US" altLang="ko-KR" dirty="0"/>
              <a:t>)</a:t>
            </a:r>
            <a:r>
              <a:rPr lang="ko-KR" altLang="en-US" dirty="0"/>
              <a:t>와 복제 저장소 </a:t>
            </a:r>
            <a:r>
              <a:rPr lang="en-US" altLang="ko-KR" dirty="0"/>
              <a:t>(</a:t>
            </a:r>
            <a:r>
              <a:rPr lang="ko-KR" altLang="en-US" dirty="0"/>
              <a:t>수정 권한 있음</a:t>
            </a:r>
            <a:r>
              <a:rPr lang="en-US" altLang="ko-KR" dirty="0"/>
              <a:t>), </a:t>
            </a:r>
            <a:r>
              <a:rPr lang="ko-KR" altLang="en-US" dirty="0"/>
              <a:t>두 개가 존재함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3A263A6-8A33-8FB3-4769-15385D136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27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EFFCB7F-643F-3CFB-C580-891FA2A480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134" y="3572389"/>
            <a:ext cx="7848600" cy="282892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E3F87D07-EF0C-99E3-F056-9446B758D489}"/>
              </a:ext>
            </a:extLst>
          </p:cNvPr>
          <p:cNvSpPr/>
          <p:nvPr/>
        </p:nvSpPr>
        <p:spPr>
          <a:xfrm>
            <a:off x="6730829" y="4616686"/>
            <a:ext cx="963937" cy="35212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FBC6C73-30E1-66E1-EEBB-4CFB4BFA0B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1105" y="3572389"/>
            <a:ext cx="3862874" cy="282892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157851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696D42-DABE-F551-1296-50314C3770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(</a:t>
            </a:r>
            <a:r>
              <a:rPr lang="ko-KR" altLang="en-US" dirty="0"/>
              <a:t>이미 </a:t>
            </a:r>
            <a:r>
              <a:rPr lang="en-US" altLang="ko-KR" dirty="0"/>
              <a:t>fork </a:t>
            </a:r>
            <a:r>
              <a:rPr lang="ko-KR" altLang="en-US" dirty="0"/>
              <a:t>가 되어 있는 경우</a:t>
            </a:r>
            <a:r>
              <a:rPr lang="en-US" altLang="ko-KR" dirty="0"/>
              <a:t>, </a:t>
            </a:r>
            <a:r>
              <a:rPr lang="ko-KR" altLang="en-US" dirty="0"/>
              <a:t>최신 버전으로 동기화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165DB37-83BB-1EEA-9E65-E5A7D801D8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먼저 </a:t>
            </a:r>
            <a:r>
              <a:rPr lang="en-US" altLang="ko-KR" dirty="0"/>
              <a:t>GitHub </a:t>
            </a:r>
            <a:r>
              <a:rPr lang="ko-KR" altLang="en-US" dirty="0"/>
              <a:t>에서 원본 저장소와 동기화가 되어있는지 확인</a:t>
            </a:r>
            <a:endParaRPr lang="en-US" altLang="ko-KR" dirty="0"/>
          </a:p>
          <a:p>
            <a:pPr lvl="1"/>
            <a:r>
              <a:rPr lang="ko-KR" altLang="en-US" dirty="0"/>
              <a:t>아래의 경우</a:t>
            </a:r>
            <a:r>
              <a:rPr lang="en-US" altLang="ko-KR" dirty="0"/>
              <a:t>, </a:t>
            </a:r>
            <a:r>
              <a:rPr lang="ko-KR" altLang="en-US" dirty="0"/>
              <a:t>기존 저장소에 </a:t>
            </a:r>
            <a:r>
              <a:rPr lang="en-US" altLang="ko-KR" dirty="0"/>
              <a:t>3</a:t>
            </a:r>
            <a:r>
              <a:rPr lang="ko-KR" altLang="en-US" dirty="0"/>
              <a:t>개의 </a:t>
            </a:r>
            <a:r>
              <a:rPr lang="en-US" altLang="ko-KR" dirty="0"/>
              <a:t>commit </a:t>
            </a:r>
            <a:r>
              <a:rPr lang="ko-KR" altLang="en-US" dirty="0"/>
              <a:t>이 추가되었음을 표시</a:t>
            </a:r>
            <a:endParaRPr lang="en-US" altLang="ko-KR" dirty="0"/>
          </a:p>
          <a:p>
            <a:pPr lvl="1"/>
            <a:r>
              <a:rPr lang="en-US" altLang="ko-KR" dirty="0"/>
              <a:t>Sync fork </a:t>
            </a:r>
            <a:r>
              <a:rPr lang="ko-KR" altLang="en-US" dirty="0"/>
              <a:t>를 선택하여 동기화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FBBBB74-F699-C0DE-F5FD-6B735828FF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28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9045895-255A-AFB2-12E8-25085EFD45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7007" y="2683327"/>
            <a:ext cx="9334500" cy="311467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D2B7F7A1-931E-2C14-35EE-3A117065E15D}"/>
              </a:ext>
            </a:extLst>
          </p:cNvPr>
          <p:cNvSpPr/>
          <p:nvPr/>
        </p:nvSpPr>
        <p:spPr>
          <a:xfrm>
            <a:off x="3247686" y="5415798"/>
            <a:ext cx="1272556" cy="38220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4A78CE3-9F97-D939-D463-963B7FC427A2}"/>
              </a:ext>
            </a:extLst>
          </p:cNvPr>
          <p:cNvSpPr/>
          <p:nvPr/>
        </p:nvSpPr>
        <p:spPr>
          <a:xfrm>
            <a:off x="1785668" y="5141296"/>
            <a:ext cx="3873259" cy="27450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A8F500D-65D6-ECC1-86AB-1E5E67D52B6A}"/>
              </a:ext>
            </a:extLst>
          </p:cNvPr>
          <p:cNvSpPr/>
          <p:nvPr/>
        </p:nvSpPr>
        <p:spPr>
          <a:xfrm>
            <a:off x="1618892" y="3738880"/>
            <a:ext cx="2021456" cy="57432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761181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B4D047-9FCD-3CE4-E18D-3496F4E78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Repository</a:t>
            </a:r>
            <a:r>
              <a:rPr lang="ko-KR" altLang="en-US" dirty="0"/>
              <a:t> </a:t>
            </a:r>
            <a:r>
              <a:rPr lang="en-US" altLang="ko-KR" dirty="0"/>
              <a:t>Fork </a:t>
            </a:r>
            <a:r>
              <a:rPr lang="ko-KR" altLang="en-US" dirty="0"/>
              <a:t>및 </a:t>
            </a:r>
            <a:r>
              <a:rPr lang="en-US" altLang="ko-KR" dirty="0"/>
              <a:t>Local Clone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4E422A3-B0C4-A1EB-4C97-27162505CE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GitHub Desktop </a:t>
            </a:r>
            <a:r>
              <a:rPr lang="ko-KR" altLang="en-US" dirty="0"/>
              <a:t>설치</a:t>
            </a:r>
            <a:endParaRPr lang="en-US" altLang="ko-KR" dirty="0"/>
          </a:p>
          <a:p>
            <a:pPr lvl="1"/>
            <a:r>
              <a:rPr lang="en-US" altLang="ko-KR" dirty="0">
                <a:hlinkClick r:id="rId2"/>
              </a:rPr>
              <a:t>https://desktop.github.com/download/</a:t>
            </a:r>
            <a:endParaRPr lang="en-US" altLang="ko-KR" dirty="0"/>
          </a:p>
          <a:p>
            <a:pPr lvl="1"/>
            <a:r>
              <a:rPr lang="ko-KR" altLang="en-US" dirty="0"/>
              <a:t>설치 후</a:t>
            </a:r>
            <a:r>
              <a:rPr lang="en-US" altLang="ko-KR" dirty="0"/>
              <a:t>, GitHub </a:t>
            </a:r>
            <a:r>
              <a:rPr lang="ko-KR" altLang="en-US" dirty="0"/>
              <a:t>계정으로 로그인</a:t>
            </a:r>
            <a:endParaRPr lang="en-US" altLang="ko-KR" dirty="0"/>
          </a:p>
          <a:p>
            <a:r>
              <a:rPr lang="ko-KR" altLang="en-US" dirty="0"/>
              <a:t>수정 작업을 위해</a:t>
            </a:r>
            <a:r>
              <a:rPr lang="en-US" altLang="ko-KR" dirty="0"/>
              <a:t>, </a:t>
            </a:r>
            <a:r>
              <a:rPr lang="ko-KR" altLang="en-US" dirty="0"/>
              <a:t>원격 저장소의 로컬 복제</a:t>
            </a:r>
            <a:endParaRPr lang="en-US" altLang="ko-KR" dirty="0"/>
          </a:p>
          <a:p>
            <a:pPr lvl="1"/>
            <a:r>
              <a:rPr lang="ko-KR" altLang="en-US" dirty="0"/>
              <a:t>원격 저장소</a:t>
            </a:r>
            <a:r>
              <a:rPr lang="en-US" altLang="ko-KR" dirty="0"/>
              <a:t>: GitHub </a:t>
            </a:r>
            <a:r>
              <a:rPr lang="ko-KR" altLang="en-US" dirty="0"/>
              <a:t>내 계정에 있는</a:t>
            </a:r>
            <a:r>
              <a:rPr lang="en-US" altLang="ko-KR" dirty="0"/>
              <a:t> </a:t>
            </a:r>
            <a:r>
              <a:rPr lang="ko-KR" altLang="en-US" dirty="0"/>
              <a:t>복제된 </a:t>
            </a:r>
            <a:r>
              <a:rPr lang="en-US" altLang="ko-KR" dirty="0"/>
              <a:t>(forked)</a:t>
            </a:r>
            <a:r>
              <a:rPr lang="ko-KR" altLang="en-US" dirty="0"/>
              <a:t> 저장소</a:t>
            </a:r>
            <a:endParaRPr lang="en-US" altLang="ko-KR" dirty="0"/>
          </a:p>
          <a:p>
            <a:pPr lvl="1"/>
            <a:r>
              <a:rPr lang="ko-KR" altLang="en-US" dirty="0"/>
              <a:t>로컬 저장소</a:t>
            </a:r>
            <a:r>
              <a:rPr lang="en-US" altLang="ko-KR" dirty="0"/>
              <a:t>: GitHub Desktop </a:t>
            </a:r>
            <a:r>
              <a:rPr lang="ko-KR" altLang="en-US" dirty="0"/>
              <a:t>이 동작하는</a:t>
            </a:r>
            <a:r>
              <a:rPr lang="en-US" altLang="ko-KR" dirty="0"/>
              <a:t>, </a:t>
            </a:r>
            <a:r>
              <a:rPr lang="ko-KR" altLang="en-US" dirty="0"/>
              <a:t>내 로컬 시스템에 저장된 저장소</a:t>
            </a:r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3A263A6-8A33-8FB3-4769-15385D136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29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340348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5E07CA7C-C96C-768A-AD31-BEA4BF6FAE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921616"/>
            <a:ext cx="9144000" cy="2387600"/>
          </a:xfrm>
        </p:spPr>
        <p:txBody>
          <a:bodyPr/>
          <a:lstStyle/>
          <a:p>
            <a:r>
              <a:rPr lang="en-US" altLang="ko-KR" dirty="0"/>
              <a:t>1. </a:t>
            </a:r>
            <a:r>
              <a:rPr lang="en-US" altLang="ko-KR" dirty="0" err="1"/>
              <a:t>Jhelper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Portal </a:t>
            </a:r>
            <a:r>
              <a:rPr lang="ko-KR" altLang="en-US" dirty="0"/>
              <a:t>소개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4C70B8B-61DF-9C41-7359-1EE8E5C7A31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898188" y="6610350"/>
            <a:ext cx="1293812" cy="247650"/>
          </a:xfrm>
        </p:spPr>
        <p:txBody>
          <a:bodyPr/>
          <a:lstStyle/>
          <a:p>
            <a:fld id="{876918D8-0472-4896-8BF2-63BC6246DCEB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83647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02FD07-8A4E-B748-BB92-9E3A0F28D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Repository</a:t>
            </a:r>
            <a:r>
              <a:rPr lang="ko-KR" altLang="en-US" dirty="0"/>
              <a:t> </a:t>
            </a:r>
            <a:r>
              <a:rPr lang="en-US" altLang="ko-KR" dirty="0"/>
              <a:t>Fork </a:t>
            </a:r>
            <a:r>
              <a:rPr lang="ko-KR" altLang="en-US" dirty="0"/>
              <a:t>및 </a:t>
            </a:r>
            <a:r>
              <a:rPr lang="en-US" altLang="ko-KR" dirty="0"/>
              <a:t>Local Clone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7ED98DC-BBAE-629C-F52E-8EFD05F7E0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File -&gt; Clone repository</a:t>
            </a:r>
          </a:p>
          <a:p>
            <a:r>
              <a:rPr lang="ko-KR" altLang="en-US" dirty="0"/>
              <a:t>원격 저장소 목록에서 </a:t>
            </a:r>
            <a:br>
              <a:rPr lang="en-US" altLang="ko-KR" dirty="0"/>
            </a:br>
            <a:r>
              <a:rPr lang="en-US" altLang="ko-KR" dirty="0"/>
              <a:t>JHelper </a:t>
            </a:r>
            <a:r>
              <a:rPr lang="ko-KR" altLang="en-US" dirty="0"/>
              <a:t>선택</a:t>
            </a:r>
            <a:endParaRPr lang="en-US" altLang="ko-KR" dirty="0"/>
          </a:p>
          <a:p>
            <a:r>
              <a:rPr lang="ko-KR" altLang="en-US" dirty="0"/>
              <a:t>저장</a:t>
            </a:r>
            <a:r>
              <a:rPr lang="en-US" altLang="ko-KR" dirty="0"/>
              <a:t> </a:t>
            </a:r>
            <a:r>
              <a:rPr lang="ko-KR" altLang="en-US" dirty="0"/>
              <a:t>경로 선택</a:t>
            </a:r>
            <a:endParaRPr lang="en-US" altLang="ko-KR" dirty="0"/>
          </a:p>
          <a:p>
            <a:r>
              <a:rPr lang="en-US" altLang="ko-KR" dirty="0"/>
              <a:t>Clone!</a:t>
            </a:r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6DFF090-1EDA-933C-1D51-167BB9DC1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30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7A515DE-0967-E0B5-5947-25D7438499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4018" y="997907"/>
            <a:ext cx="7949048" cy="5514652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08CF109-0CFB-2F9E-6286-10C8F2D005FB}"/>
              </a:ext>
            </a:extLst>
          </p:cNvPr>
          <p:cNvSpPr/>
          <p:nvPr/>
        </p:nvSpPr>
        <p:spPr>
          <a:xfrm>
            <a:off x="6148194" y="3387436"/>
            <a:ext cx="1520299" cy="26288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64A477B-F413-6CA7-D1C8-45D799F7F739}"/>
              </a:ext>
            </a:extLst>
          </p:cNvPr>
          <p:cNvSpPr/>
          <p:nvPr/>
        </p:nvSpPr>
        <p:spPr>
          <a:xfrm>
            <a:off x="7913734" y="5351384"/>
            <a:ext cx="1040486" cy="26288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95758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AD95B9-2E39-7172-4781-11ABC17DBB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Repository</a:t>
            </a:r>
            <a:r>
              <a:rPr lang="ko-KR" altLang="en-US" dirty="0"/>
              <a:t> </a:t>
            </a:r>
            <a:r>
              <a:rPr lang="en-US" altLang="ko-KR" dirty="0"/>
              <a:t>Fork </a:t>
            </a:r>
            <a:r>
              <a:rPr lang="ko-KR" altLang="en-US" dirty="0"/>
              <a:t>및 </a:t>
            </a:r>
            <a:r>
              <a:rPr lang="en-US" altLang="ko-KR" dirty="0"/>
              <a:t>Local Clone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396D2C3-3F52-C78A-8649-FCEF95583F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8252" y="965202"/>
            <a:ext cx="3635393" cy="5547357"/>
          </a:xfrm>
        </p:spPr>
        <p:txBody>
          <a:bodyPr/>
          <a:lstStyle/>
          <a:p>
            <a:r>
              <a:rPr lang="ko-KR" altLang="en-US" dirty="0"/>
              <a:t>원본 저장소와 바로 연결되도록 위 옵션 선택</a:t>
            </a:r>
            <a:endParaRPr lang="en-US" altLang="ko-KR" dirty="0"/>
          </a:p>
          <a:p>
            <a:r>
              <a:rPr lang="en-US" altLang="ko-KR" dirty="0"/>
              <a:t>PR</a:t>
            </a:r>
            <a:r>
              <a:rPr lang="ko-KR" altLang="en-US" dirty="0"/>
              <a:t>이 </a:t>
            </a:r>
            <a:r>
              <a:rPr lang="en-US" altLang="ko-KR" dirty="0"/>
              <a:t>JBNU-JEduTools</a:t>
            </a:r>
            <a:r>
              <a:rPr lang="ko-KR" altLang="en-US" dirty="0"/>
              <a:t>의 </a:t>
            </a:r>
            <a:r>
              <a:rPr lang="en-US" altLang="ko-KR" dirty="0"/>
              <a:t>JHelper </a:t>
            </a:r>
            <a:r>
              <a:rPr lang="ko-KR" altLang="en-US" dirty="0"/>
              <a:t>저장소로 감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6E2B5CD-C9AD-A54B-9345-FB8F8D280F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31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180F5E9-ED82-CA4C-9AD1-7516ED8A88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1673" y="995694"/>
            <a:ext cx="7918589" cy="549352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E20C3884-92A7-FD0E-F639-E717A298C2ED}"/>
              </a:ext>
            </a:extLst>
          </p:cNvPr>
          <p:cNvSpPr/>
          <p:nvPr/>
        </p:nvSpPr>
        <p:spPr>
          <a:xfrm>
            <a:off x="7709575" y="5060960"/>
            <a:ext cx="1141127" cy="26288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551297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303CA9-57C7-1919-A1D0-BBBEF716FB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Repository</a:t>
            </a:r>
            <a:r>
              <a:rPr lang="ko-KR" altLang="en-US" dirty="0"/>
              <a:t> </a:t>
            </a:r>
            <a:r>
              <a:rPr lang="en-US" altLang="ko-KR" dirty="0"/>
              <a:t>Fork </a:t>
            </a:r>
            <a:r>
              <a:rPr lang="ko-KR" altLang="en-US" dirty="0"/>
              <a:t>및 </a:t>
            </a:r>
            <a:r>
              <a:rPr lang="en-US" altLang="ko-KR" dirty="0"/>
              <a:t>Local Clone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5B4B99D-31D1-BBE4-7644-DD392B146C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완료</a:t>
            </a:r>
            <a:r>
              <a:rPr lang="en-US" altLang="ko-KR" dirty="0"/>
              <a:t>!</a:t>
            </a:r>
          </a:p>
          <a:p>
            <a:endParaRPr lang="en-US" altLang="ko-KR" dirty="0"/>
          </a:p>
          <a:p>
            <a:r>
              <a:rPr lang="en-US" altLang="ko-KR" dirty="0"/>
              <a:t>“No local changes”</a:t>
            </a:r>
          </a:p>
          <a:p>
            <a:pPr lvl="1"/>
            <a:r>
              <a:rPr lang="ko-KR" altLang="en-US" dirty="0"/>
              <a:t>현재 변경 내역 없음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F7BD3BA-221A-3FB1-5FCC-BC260FD8A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32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14496CF-1C61-B0C3-DC2A-98612C0DF5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6776" y="965202"/>
            <a:ext cx="7973485" cy="5531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5362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09D08C-70A9-8038-1C4E-E3EB3E998A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Repository</a:t>
            </a:r>
            <a:r>
              <a:rPr lang="ko-KR" altLang="en-US" dirty="0"/>
              <a:t> </a:t>
            </a:r>
            <a:r>
              <a:rPr lang="en-US" altLang="ko-KR" dirty="0"/>
              <a:t>Fork </a:t>
            </a:r>
            <a:r>
              <a:rPr lang="ko-KR" altLang="en-US" dirty="0"/>
              <a:t>및 </a:t>
            </a:r>
            <a:r>
              <a:rPr lang="en-US" altLang="ko-KR" dirty="0"/>
              <a:t>Local Clone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4F3227F-A10C-A111-5280-D923DB53CE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현재 </a:t>
            </a:r>
            <a:r>
              <a:rPr lang="en-US" altLang="ko-KR" dirty="0"/>
              <a:t>3</a:t>
            </a:r>
            <a:r>
              <a:rPr lang="ko-KR" altLang="en-US" dirty="0"/>
              <a:t>개의 저장소가 있음</a:t>
            </a:r>
            <a:endParaRPr lang="en-US" altLang="ko-KR" dirty="0"/>
          </a:p>
          <a:p>
            <a:pPr lvl="1"/>
            <a:r>
              <a:rPr lang="ko-KR" altLang="en-US" dirty="0"/>
              <a:t>수정 권한 없음</a:t>
            </a:r>
            <a:r>
              <a:rPr lang="en-US" altLang="ko-KR" dirty="0"/>
              <a:t>: </a:t>
            </a:r>
            <a:r>
              <a:rPr lang="ko-KR" altLang="en-US" dirty="0"/>
              <a:t>원본 저장소</a:t>
            </a:r>
            <a:r>
              <a:rPr lang="en-US" altLang="ko-KR" dirty="0"/>
              <a:t>@GitHub</a:t>
            </a:r>
          </a:p>
          <a:p>
            <a:pPr lvl="1"/>
            <a:r>
              <a:rPr lang="ko-KR" altLang="en-US" dirty="0"/>
              <a:t>수정 권한 있음</a:t>
            </a:r>
            <a:r>
              <a:rPr lang="en-US" altLang="ko-KR" dirty="0"/>
              <a:t>: </a:t>
            </a:r>
            <a:r>
              <a:rPr lang="ko-KR" altLang="en-US" dirty="0"/>
              <a:t>원격 저장소</a:t>
            </a:r>
            <a:r>
              <a:rPr lang="en-US" altLang="ko-KR" dirty="0"/>
              <a:t>@GitHub, </a:t>
            </a:r>
            <a:r>
              <a:rPr lang="ko-KR" altLang="en-US" dirty="0"/>
              <a:t>로컬 저장소</a:t>
            </a:r>
            <a:endParaRPr lang="en-US" altLang="ko-KR" dirty="0"/>
          </a:p>
          <a:p>
            <a:r>
              <a:rPr lang="ko-KR" altLang="en-US" dirty="0"/>
              <a:t>작업 순서</a:t>
            </a:r>
            <a:endParaRPr lang="en-US" altLang="ko-KR" dirty="0"/>
          </a:p>
          <a:p>
            <a:pPr lvl="1"/>
            <a:r>
              <a:rPr lang="ko-KR" altLang="en-US" dirty="0"/>
              <a:t>개발 과정</a:t>
            </a:r>
            <a:endParaRPr lang="en-US" altLang="ko-KR" dirty="0"/>
          </a:p>
          <a:p>
            <a:pPr lvl="2"/>
            <a:r>
              <a:rPr lang="ko-KR" altLang="en-US" dirty="0"/>
              <a:t>로컬 저장소에서 개발</a:t>
            </a:r>
            <a:r>
              <a:rPr lang="en-US" altLang="ko-KR" dirty="0"/>
              <a:t>, </a:t>
            </a:r>
            <a:r>
              <a:rPr lang="ko-KR" altLang="en-US" dirty="0"/>
              <a:t>수정한 후</a:t>
            </a:r>
            <a:r>
              <a:rPr lang="en-US" altLang="ko-KR" dirty="0"/>
              <a:t>,</a:t>
            </a:r>
          </a:p>
          <a:p>
            <a:pPr lvl="2"/>
            <a:r>
              <a:rPr lang="ko-KR" altLang="en-US" dirty="0"/>
              <a:t>원격 저장소에 수정 내용 반영</a:t>
            </a:r>
            <a:endParaRPr lang="en-US" altLang="ko-KR" dirty="0"/>
          </a:p>
          <a:p>
            <a:pPr lvl="1"/>
            <a:r>
              <a:rPr lang="ko-KR" altLang="en-US" dirty="0"/>
              <a:t>모든 작업 완료 후</a:t>
            </a:r>
            <a:r>
              <a:rPr lang="en-US" altLang="ko-KR" dirty="0"/>
              <a:t>, </a:t>
            </a:r>
          </a:p>
          <a:p>
            <a:pPr lvl="2"/>
            <a:r>
              <a:rPr lang="ko-KR" altLang="en-US" dirty="0"/>
              <a:t>수정된 내용 최종 확인</a:t>
            </a:r>
            <a:endParaRPr lang="en-US" altLang="ko-KR" dirty="0"/>
          </a:p>
          <a:p>
            <a:pPr lvl="2"/>
            <a:r>
              <a:rPr lang="ko-KR" altLang="en-US" dirty="0"/>
              <a:t>원본 저장소에 반영 요청 </a:t>
            </a:r>
            <a:r>
              <a:rPr lang="en-US" altLang="ko-KR" dirty="0"/>
              <a:t>(Pull Request)</a:t>
            </a:r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15B8EF5-0284-E741-561E-5143979876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33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528480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64BD48-4933-130B-87B6-B481A18824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빌드 </a:t>
            </a:r>
            <a:r>
              <a:rPr lang="en-US" altLang="ko-KR" dirty="0"/>
              <a:t>&amp; </a:t>
            </a:r>
            <a:r>
              <a:rPr lang="ko-KR" altLang="en-US" dirty="0"/>
              <a:t>웹페이지 확인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AD0C2B7-8FC8-DCD4-049F-9EEC4030F0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cmd</a:t>
            </a:r>
            <a:r>
              <a:rPr lang="en-US" altLang="ko-KR" dirty="0"/>
              <a:t> </a:t>
            </a:r>
            <a:r>
              <a:rPr lang="ko-KR" altLang="en-US" dirty="0"/>
              <a:t>명령 프롬프트에서 디렉토리 확인</a:t>
            </a:r>
            <a:endParaRPr lang="en-US" altLang="ko-KR" dirty="0"/>
          </a:p>
          <a:p>
            <a:r>
              <a:rPr lang="ko-KR" altLang="en-US" dirty="0"/>
              <a:t>윈도우키</a:t>
            </a:r>
            <a:r>
              <a:rPr lang="en-US" altLang="ko-KR" dirty="0"/>
              <a:t>+R =&gt; </a:t>
            </a:r>
            <a:r>
              <a:rPr lang="en-US" altLang="ko-KR" dirty="0" err="1"/>
              <a:t>cmd</a:t>
            </a:r>
            <a:r>
              <a:rPr lang="en-US" altLang="ko-KR" dirty="0"/>
              <a:t> </a:t>
            </a:r>
            <a:r>
              <a:rPr lang="ko-KR" altLang="en-US" dirty="0"/>
              <a:t>실행</a:t>
            </a:r>
            <a:endParaRPr lang="en-US" altLang="ko-KR" dirty="0"/>
          </a:p>
          <a:p>
            <a:r>
              <a:rPr lang="en-US" altLang="ko-KR" dirty="0"/>
              <a:t>clone </a:t>
            </a:r>
            <a:r>
              <a:rPr lang="ko-KR" altLang="en-US" dirty="0"/>
              <a:t>한 디렉토리로 이동</a:t>
            </a:r>
            <a:endParaRPr lang="en-US" altLang="ko-KR" dirty="0"/>
          </a:p>
          <a:p>
            <a:r>
              <a:rPr lang="ko-KR" altLang="en-US" dirty="0"/>
              <a:t>파일 확인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B1B91BC-704F-D3C1-D3F0-86DEE27E3D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34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398FAEC-8BFD-B2B3-5A23-6061AB2E70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9208" y="965202"/>
            <a:ext cx="5351054" cy="558038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11E4A34-2EDF-DAE7-6A7D-39C6F5AC27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6941" y="3272063"/>
            <a:ext cx="3709405" cy="324049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7856B14E-5C0B-4BD3-B64F-0661C8455413}"/>
              </a:ext>
            </a:extLst>
          </p:cNvPr>
          <p:cNvSpPr/>
          <p:nvPr/>
        </p:nvSpPr>
        <p:spPr>
          <a:xfrm>
            <a:off x="2761365" y="4629423"/>
            <a:ext cx="2121192" cy="101225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755994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AF0EB9-8902-5F5D-B345-4D68AA4B6A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빌드 </a:t>
            </a:r>
            <a:r>
              <a:rPr lang="en-US" altLang="ko-KR" dirty="0"/>
              <a:t>&amp; </a:t>
            </a:r>
            <a:r>
              <a:rPr lang="ko-KR" altLang="en-US" dirty="0"/>
              <a:t>웹페이지 확인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BE44591-873E-94D5-D785-B5CAD6EC9C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(</a:t>
            </a:r>
            <a:r>
              <a:rPr lang="ko-KR" altLang="en-US" dirty="0"/>
              <a:t>최초 </a:t>
            </a:r>
            <a:r>
              <a:rPr lang="en-US" altLang="ko-KR" dirty="0"/>
              <a:t>1</a:t>
            </a:r>
            <a:r>
              <a:rPr lang="ko-KR" altLang="en-US" dirty="0"/>
              <a:t>회 실행</a:t>
            </a:r>
            <a:r>
              <a:rPr lang="en-US" altLang="ko-KR" dirty="0"/>
              <a:t>) yarn install</a:t>
            </a:r>
          </a:p>
          <a:p>
            <a:pPr lvl="1"/>
            <a:r>
              <a:rPr lang="en-US" altLang="ko-KR" dirty="0"/>
              <a:t>5</a:t>
            </a:r>
            <a:r>
              <a:rPr lang="ko-KR" altLang="en-US" dirty="0"/>
              <a:t>분 내외 소요</a:t>
            </a:r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페이지 빌드</a:t>
            </a:r>
            <a:r>
              <a:rPr lang="en-US" altLang="ko-KR" dirty="0"/>
              <a:t>: </a:t>
            </a:r>
            <a:r>
              <a:rPr lang="ko-KR" altLang="en-US" dirty="0"/>
              <a:t>수정할 때 마다 실행</a:t>
            </a:r>
            <a:r>
              <a:rPr lang="en-US" altLang="ko-KR" dirty="0"/>
              <a:t>) yarn run develop</a:t>
            </a:r>
          </a:p>
          <a:p>
            <a:pPr lvl="1"/>
            <a:r>
              <a:rPr lang="en-US" altLang="ko-KR" dirty="0"/>
              <a:t>1~2</a:t>
            </a:r>
            <a:r>
              <a:rPr lang="ko-KR" altLang="en-US" dirty="0"/>
              <a:t>분 소요</a:t>
            </a:r>
            <a:endParaRPr lang="en-US" altLang="ko-KR" dirty="0"/>
          </a:p>
          <a:p>
            <a:pPr lvl="1"/>
            <a:r>
              <a:rPr lang="ko-KR" altLang="en-US" dirty="0"/>
              <a:t>최초 실행 시</a:t>
            </a:r>
            <a:r>
              <a:rPr lang="en-US" altLang="ko-KR" dirty="0"/>
              <a:t>, </a:t>
            </a:r>
            <a:r>
              <a:rPr lang="ko-KR" altLang="en-US" dirty="0"/>
              <a:t>보안 경고 나올 수 있음</a:t>
            </a:r>
            <a:endParaRPr lang="en-US" altLang="ko-KR" dirty="0"/>
          </a:p>
          <a:p>
            <a:pPr lvl="2"/>
            <a:r>
              <a:rPr lang="ko-KR" altLang="en-US" dirty="0"/>
              <a:t>개인 네트워크에서 액세스 허용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476E523-AADB-11CA-F227-C7A7254054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35</a:t>
            </a:fld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B2267C0-B62A-404F-62AB-BB9777E05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7682" y="1344987"/>
            <a:ext cx="4721930" cy="332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9129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BE3AF9-0A76-BD19-5142-12B3E6E74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빌드 </a:t>
            </a:r>
            <a:r>
              <a:rPr lang="en-US" altLang="ko-KR" dirty="0"/>
              <a:t>&amp; </a:t>
            </a:r>
            <a:r>
              <a:rPr lang="ko-KR" altLang="en-US" dirty="0"/>
              <a:t>웹페이지 확인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3BDD012-26C8-2F8C-62BB-7EFD8CC441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실행 성공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브라우저에서 접속</a:t>
            </a:r>
            <a:r>
              <a:rPr lang="en-US" altLang="ko-KR" dirty="0"/>
              <a:t>: http://localhost:8000/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2C1C006-2F10-CEEE-A169-0BD9DB864A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36</a:t>
            </a:fld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9382B88-7D65-D40E-3EB2-6FE919C10C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6293" y="2237884"/>
            <a:ext cx="3589952" cy="424419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1F1C672-97F9-055C-F3CF-B859608B47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4286" y="995680"/>
            <a:ext cx="5545976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26765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B7A95C-4596-DA85-00C3-862926DE7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간단한 수정부터 해보자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F96FCBB-2274-3858-E992-8DDC9DD3DE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각각 편리한 </a:t>
            </a:r>
            <a:r>
              <a:rPr lang="en-US" altLang="ko-KR" dirty="0"/>
              <a:t>IDE </a:t>
            </a:r>
            <a:r>
              <a:rPr lang="ko-KR" altLang="en-US" dirty="0"/>
              <a:t>혹은 텍스트 편집기 사용</a:t>
            </a:r>
            <a:r>
              <a:rPr lang="en-US" altLang="ko-KR" dirty="0"/>
              <a:t> (</a:t>
            </a:r>
            <a:r>
              <a:rPr lang="ko-KR" altLang="en-US" dirty="0"/>
              <a:t>메모장으로도 수정 가능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저의 경우</a:t>
            </a:r>
            <a:r>
              <a:rPr lang="en-US" altLang="ko-KR" dirty="0"/>
              <a:t>, Visual Studio Code </a:t>
            </a:r>
            <a:r>
              <a:rPr lang="ko-KR" altLang="en-US" dirty="0"/>
              <a:t>이용</a:t>
            </a:r>
            <a:endParaRPr lang="en-US" altLang="ko-KR" dirty="0"/>
          </a:p>
          <a:p>
            <a:pPr lvl="1"/>
            <a:r>
              <a:rPr lang="en-US" altLang="ko-KR" dirty="0"/>
              <a:t>Markdown preview extension </a:t>
            </a:r>
            <a:r>
              <a:rPr lang="ko-KR" altLang="en-US" dirty="0"/>
              <a:t>을 설치하여 사용 </a:t>
            </a:r>
            <a:r>
              <a:rPr lang="en-US" altLang="ko-KR" dirty="0"/>
              <a:t>(</a:t>
            </a:r>
            <a:r>
              <a:rPr lang="ko-KR" altLang="en-US" dirty="0"/>
              <a:t>구글 검색 후 적용</a:t>
            </a:r>
            <a:r>
              <a:rPr lang="en-US" altLang="ko-KR" dirty="0"/>
              <a:t>)</a:t>
            </a:r>
          </a:p>
          <a:p>
            <a:pPr lvl="1"/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DB75E08-F1D3-C9C3-404F-7A21F06DFA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37</a:t>
            </a:fld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89E6FC4-AE72-FC9E-14C4-DF72FC7AF2A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32421"/>
          <a:stretch/>
        </p:blipFill>
        <p:spPr>
          <a:xfrm>
            <a:off x="1358665" y="2545774"/>
            <a:ext cx="9287634" cy="3921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70565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10408C-A1CC-E307-7E85-CC35F7909F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간단한 수정부터 해보자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AD17716-62CA-D41B-7A53-3EE4441650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수정하고</a:t>
            </a:r>
            <a:r>
              <a:rPr lang="en-US" altLang="ko-KR" dirty="0"/>
              <a:t>, </a:t>
            </a:r>
            <a:r>
              <a:rPr lang="ko-KR" altLang="en-US" dirty="0"/>
              <a:t>파일 저장하면</a:t>
            </a:r>
            <a:r>
              <a:rPr lang="en-US" altLang="ko-KR" dirty="0"/>
              <a:t>, </a:t>
            </a:r>
            <a:r>
              <a:rPr lang="ko-KR" altLang="en-US" dirty="0" err="1"/>
              <a:t>열려있는</a:t>
            </a:r>
            <a:r>
              <a:rPr lang="ko-KR" altLang="en-US" dirty="0"/>
              <a:t> </a:t>
            </a:r>
            <a:r>
              <a:rPr lang="en-US" altLang="ko-KR" dirty="0"/>
              <a:t>localhost </a:t>
            </a:r>
            <a:r>
              <a:rPr lang="ko-KR" altLang="en-US" dirty="0"/>
              <a:t>웹페이지에 바로 적용됨</a:t>
            </a:r>
            <a:endParaRPr lang="en-US" altLang="ko-KR" dirty="0"/>
          </a:p>
          <a:p>
            <a:pPr lvl="1"/>
            <a:r>
              <a:rPr lang="ko-KR" altLang="en-US" dirty="0"/>
              <a:t>바로 수정 내역이 최종 페이지에 어떻게 보이는지 확인하면서 작업 가능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2D279ED-C1D7-2A70-8AC4-18229B13A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38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E3570A1-CF6C-3F4F-1004-62F84F49D7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665" y="2073273"/>
            <a:ext cx="5163425" cy="446522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EC7C6FA-16C0-AB79-7009-078F3CE640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041198"/>
            <a:ext cx="5592585" cy="4497301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287D1D97-E319-866D-DE2C-7F2D25F5CB30}"/>
              </a:ext>
            </a:extLst>
          </p:cNvPr>
          <p:cNvSpPr/>
          <p:nvPr/>
        </p:nvSpPr>
        <p:spPr>
          <a:xfrm>
            <a:off x="3302377" y="2103465"/>
            <a:ext cx="1140227" cy="26288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A29295E-CD4D-2495-6ACA-5F1170E0AD64}"/>
              </a:ext>
            </a:extLst>
          </p:cNvPr>
          <p:cNvSpPr/>
          <p:nvPr/>
        </p:nvSpPr>
        <p:spPr>
          <a:xfrm>
            <a:off x="10343978" y="3803579"/>
            <a:ext cx="1158082" cy="26288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1077032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C3182B-4FEF-8B14-62E9-1535C3116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수정 후 </a:t>
            </a:r>
            <a:r>
              <a:rPr lang="en-US" altLang="ko-KR" dirty="0"/>
              <a:t>PR </a:t>
            </a:r>
            <a:r>
              <a:rPr lang="ko-KR" altLang="en-US" dirty="0"/>
              <a:t>보내기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7C7F09A-5507-4FFF-4CD3-8310BABBF3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GitHub </a:t>
            </a:r>
            <a:r>
              <a:rPr lang="ko-KR" altLang="en-US" dirty="0"/>
              <a:t>데스크톱 확인</a:t>
            </a:r>
            <a:endParaRPr lang="en-US" altLang="ko-KR" dirty="0"/>
          </a:p>
          <a:p>
            <a:pPr lvl="1"/>
            <a:r>
              <a:rPr lang="ko-KR" altLang="en-US" dirty="0"/>
              <a:t>페이지 빌드로 인해</a:t>
            </a:r>
            <a:r>
              <a:rPr lang="en-US" altLang="ko-KR" dirty="0"/>
              <a:t>, </a:t>
            </a:r>
            <a:r>
              <a:rPr lang="ko-KR" altLang="en-US" dirty="0"/>
              <a:t>내가 수정한 파일 외에도 많은 임시 파일 수정 내역이 있음</a:t>
            </a:r>
            <a:endParaRPr lang="en-US" altLang="ko-KR" dirty="0"/>
          </a:p>
          <a:p>
            <a:pPr lvl="1"/>
            <a:r>
              <a:rPr lang="ko-KR" altLang="en-US" dirty="0"/>
              <a:t>수정한 부분만 체크하여</a:t>
            </a:r>
            <a:r>
              <a:rPr lang="en-US" altLang="ko-KR" dirty="0"/>
              <a:t>, </a:t>
            </a:r>
            <a:r>
              <a:rPr lang="ko-KR" altLang="en-US" dirty="0"/>
              <a:t>메시지 작성하고</a:t>
            </a:r>
            <a:r>
              <a:rPr lang="en-US" altLang="ko-KR" dirty="0"/>
              <a:t>, commit to main </a:t>
            </a:r>
            <a:r>
              <a:rPr lang="ko-KR" altLang="en-US" dirty="0"/>
              <a:t>클릭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A593B14-11D0-4C6E-C9A3-8B3AB3A1E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39</a:t>
            </a:fld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E8A4B09-4EE0-01CE-8C44-B7C04E5DAE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960" y="2524556"/>
            <a:ext cx="7618079" cy="420983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8995721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653F14-244A-5BFC-6A7E-B492034FE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JHelper: JEduTools </a:t>
            </a:r>
            <a:r>
              <a:rPr lang="ko-KR" altLang="en-US" dirty="0"/>
              <a:t>도움말 페이지 제작 및 배포 시스템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35342AF-0555-93F1-C405-A4916BA193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누구나 참여할 수 있는 도움말 페이지 시스템</a:t>
            </a:r>
            <a:endParaRPr lang="en-US" altLang="ko-KR" dirty="0"/>
          </a:p>
          <a:p>
            <a:pPr lvl="1"/>
            <a:r>
              <a:rPr lang="en-US" altLang="ko-KR" dirty="0"/>
              <a:t>JEduTools </a:t>
            </a:r>
            <a:r>
              <a:rPr lang="ko-KR" altLang="en-US" dirty="0"/>
              <a:t>도움말 페이지</a:t>
            </a:r>
            <a:r>
              <a:rPr lang="en-US" altLang="ko-KR" dirty="0"/>
              <a:t>: </a:t>
            </a:r>
            <a:r>
              <a:rPr lang="en-US" altLang="ko-KR" dirty="0">
                <a:hlinkClick r:id="rId2"/>
              </a:rPr>
              <a:t>https://jhelper.jbnu.ac.kr/</a:t>
            </a:r>
            <a:endParaRPr lang="en-US" altLang="ko-KR" dirty="0"/>
          </a:p>
          <a:p>
            <a:pPr lvl="1"/>
            <a:r>
              <a:rPr lang="en-US" altLang="ko-KR" dirty="0"/>
              <a:t>GitHub </a:t>
            </a:r>
            <a:r>
              <a:rPr lang="ko-KR" altLang="en-US" dirty="0"/>
              <a:t>기반으로 제작</a:t>
            </a:r>
            <a:r>
              <a:rPr lang="en-US" altLang="ko-KR" dirty="0"/>
              <a:t>, </a:t>
            </a:r>
            <a:r>
              <a:rPr lang="ko-KR" altLang="en-US" dirty="0"/>
              <a:t>배포하도록 설계</a:t>
            </a:r>
            <a:endParaRPr lang="en-US" altLang="ko-KR" dirty="0"/>
          </a:p>
          <a:p>
            <a:pPr lvl="2"/>
            <a:r>
              <a:rPr lang="ko-KR" altLang="en-US" dirty="0"/>
              <a:t>누구나 도움말 페이지 제작에 쉽게 참여 가능</a:t>
            </a:r>
            <a:endParaRPr lang="en-US" altLang="ko-KR" dirty="0"/>
          </a:p>
          <a:p>
            <a:pPr lvl="2"/>
            <a:r>
              <a:rPr lang="ko-KR" altLang="en-US" dirty="0"/>
              <a:t>제작 참여 방법 페이지 제공 </a:t>
            </a:r>
            <a:r>
              <a:rPr lang="en-US" altLang="ko-KR" dirty="0"/>
              <a:t>(</a:t>
            </a:r>
            <a:r>
              <a:rPr lang="ko-KR" altLang="en-US" dirty="0">
                <a:hlinkClick r:id="rId3"/>
              </a:rPr>
              <a:t>링크</a:t>
            </a:r>
            <a:r>
              <a:rPr lang="en-US" altLang="ko-KR" dirty="0"/>
              <a:t>)</a:t>
            </a:r>
          </a:p>
          <a:p>
            <a:pPr lvl="2"/>
            <a:r>
              <a:rPr lang="en-US" altLang="ko-KR" dirty="0"/>
              <a:t>Markdown </a:t>
            </a:r>
            <a:r>
              <a:rPr lang="ko-KR" altLang="en-US" dirty="0"/>
              <a:t>언어를 이용한 손쉬운 문서 수정</a:t>
            </a:r>
            <a:endParaRPr lang="en-US" altLang="ko-KR" dirty="0"/>
          </a:p>
          <a:p>
            <a:pPr lvl="2"/>
            <a:r>
              <a:rPr lang="en-US" altLang="ko-KR" dirty="0">
                <a:hlinkClick r:id="rId4"/>
              </a:rPr>
              <a:t>https://github.com/JBNU-JEduTools/JHelper</a:t>
            </a:r>
            <a:endParaRPr lang="en-US" altLang="ko-KR" dirty="0"/>
          </a:p>
          <a:p>
            <a:pPr lvl="1"/>
            <a:r>
              <a:rPr lang="en-US" altLang="ko-KR" dirty="0"/>
              <a:t>GitHub action </a:t>
            </a:r>
            <a:r>
              <a:rPr lang="ko-KR" altLang="en-US" dirty="0"/>
              <a:t>기반 배포 자동화</a:t>
            </a:r>
            <a:endParaRPr lang="en-US" altLang="ko-KR" dirty="0"/>
          </a:p>
          <a:p>
            <a:pPr lvl="2"/>
            <a:r>
              <a:rPr lang="ko-KR" altLang="en-US" dirty="0"/>
              <a:t>자동 빌드 시스템을 구축하여 수정 내용을 신속하게 배포 </a:t>
            </a:r>
          </a:p>
        </p:txBody>
      </p:sp>
      <p:pic>
        <p:nvPicPr>
          <p:cNvPr id="10" name="내용 개체 틀 9">
            <a:extLst>
              <a:ext uri="{FF2B5EF4-FFF2-40B4-BE49-F238E27FC236}">
                <a16:creationId xmlns:a16="http://schemas.microsoft.com/office/drawing/2014/main" id="{6E1C58BB-9E48-6DCC-C5DF-3EFEB87F7B98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5"/>
          <a:stretch>
            <a:fillRect/>
          </a:stretch>
        </p:blipFill>
        <p:spPr>
          <a:xfrm>
            <a:off x="7375087" y="965202"/>
            <a:ext cx="4575175" cy="2018713"/>
          </a:xfrm>
          <a:ln>
            <a:solidFill>
              <a:schemeClr val="accent1"/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AD2B027-7D31-8891-A0B8-E98155B56D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75087" y="3112559"/>
            <a:ext cx="4575175" cy="2561733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21811330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71A0DE-F50D-284D-2B8A-9AEE5DBD5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수정 후 </a:t>
            </a:r>
            <a:r>
              <a:rPr lang="en-US" altLang="ko-KR" dirty="0"/>
              <a:t>PR </a:t>
            </a:r>
            <a:r>
              <a:rPr lang="ko-KR" altLang="en-US" dirty="0"/>
              <a:t>보내기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EB5FA9F-8391-B55C-9A7E-F084B4B93D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상단 우측에 </a:t>
            </a:r>
            <a:r>
              <a:rPr lang="en-US" altLang="ko-KR" dirty="0"/>
              <a:t>Push</a:t>
            </a:r>
            <a:r>
              <a:rPr lang="ko-KR" altLang="en-US" dirty="0"/>
              <a:t> </a:t>
            </a:r>
            <a:r>
              <a:rPr lang="en-US" altLang="ko-KR" dirty="0"/>
              <a:t>Origin </a:t>
            </a:r>
            <a:r>
              <a:rPr lang="ko-KR" altLang="en-US" dirty="0"/>
              <a:t>버튼이 생기면서</a:t>
            </a:r>
            <a:r>
              <a:rPr lang="en-US" altLang="ko-KR" dirty="0"/>
              <a:t>, 1 </a:t>
            </a:r>
            <a:r>
              <a:rPr lang="ko-KR" altLang="en-US" dirty="0"/>
              <a:t>이라고 표시</a:t>
            </a:r>
            <a:endParaRPr lang="en-US" altLang="ko-KR" dirty="0"/>
          </a:p>
          <a:p>
            <a:pPr lvl="1"/>
            <a:r>
              <a:rPr lang="en-US" altLang="ko-KR" dirty="0"/>
              <a:t>commit </a:t>
            </a:r>
            <a:r>
              <a:rPr lang="ko-KR" altLang="en-US" dirty="0"/>
              <a:t>하나를 원격 저장소에 반영할 수 있다는 뜻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FEBDB0F-8741-B7FB-F18B-E4D1F819D6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40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B2E5829-8786-FBB4-0078-CA6D0A108E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903" y="2419221"/>
            <a:ext cx="11744194" cy="2761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5363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FB65AD-A6BC-5976-DB72-5AFE8D410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수정 후 </a:t>
            </a:r>
            <a:r>
              <a:rPr lang="en-US" altLang="ko-KR" dirty="0"/>
              <a:t>PR </a:t>
            </a:r>
            <a:r>
              <a:rPr lang="ko-KR" altLang="en-US" dirty="0"/>
              <a:t>보내기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06FF156-3460-3AAC-D191-3737E043EC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GitHub </a:t>
            </a:r>
            <a:r>
              <a:rPr lang="ko-KR" altLang="en-US" dirty="0"/>
              <a:t>원격저장소에서 확인</a:t>
            </a:r>
            <a:endParaRPr lang="en-US" altLang="ko-KR" dirty="0"/>
          </a:p>
          <a:p>
            <a:pPr lvl="1"/>
            <a:r>
              <a:rPr lang="en-US" altLang="ko-KR" dirty="0"/>
              <a:t>1 commit ahead of </a:t>
            </a:r>
            <a:r>
              <a:rPr lang="ko-KR" altLang="en-US" dirty="0"/>
              <a:t>원본저장소</a:t>
            </a:r>
            <a:endParaRPr lang="en-US" altLang="ko-KR" dirty="0"/>
          </a:p>
          <a:p>
            <a:pPr lvl="1"/>
            <a:r>
              <a:rPr lang="ko-KR" altLang="en-US" dirty="0"/>
              <a:t>오른쪽 </a:t>
            </a:r>
            <a:r>
              <a:rPr lang="en-US" altLang="ko-KR" dirty="0"/>
              <a:t>Contribute </a:t>
            </a:r>
            <a:r>
              <a:rPr lang="ko-KR" altLang="en-US" dirty="0"/>
              <a:t>클릭</a:t>
            </a:r>
            <a:endParaRPr lang="en-US" altLang="ko-KR" dirty="0"/>
          </a:p>
          <a:p>
            <a:pPr lvl="1"/>
            <a:r>
              <a:rPr lang="en-US" altLang="ko-KR" dirty="0"/>
              <a:t>PR </a:t>
            </a:r>
            <a:r>
              <a:rPr lang="ko-KR" altLang="en-US" dirty="0"/>
              <a:t>요청 작성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이후 과정은 기존 </a:t>
            </a:r>
            <a:r>
              <a:rPr lang="en-US" altLang="ko-KR" dirty="0"/>
              <a:t>PR </a:t>
            </a:r>
            <a:r>
              <a:rPr lang="ko-KR" altLang="en-US" dirty="0"/>
              <a:t>요청 </a:t>
            </a:r>
            <a:br>
              <a:rPr lang="en-US" altLang="ko-KR" dirty="0"/>
            </a:br>
            <a:r>
              <a:rPr lang="ko-KR" altLang="en-US" dirty="0"/>
              <a:t>진행과 동일함</a:t>
            </a:r>
            <a:endParaRPr lang="en-US" altLang="ko-KR" dirty="0"/>
          </a:p>
          <a:p>
            <a:pPr lvl="1"/>
            <a:r>
              <a:rPr lang="en-US" altLang="ko-KR" dirty="0"/>
              <a:t>PR </a:t>
            </a:r>
            <a:r>
              <a:rPr lang="ko-KR" altLang="en-US" dirty="0"/>
              <a:t>리뷰</a:t>
            </a:r>
            <a:r>
              <a:rPr lang="en-US" altLang="ko-KR" dirty="0"/>
              <a:t>, Approve, Merge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9D95414-F1B7-5DBE-DCC9-234D508CF5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41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8A9AA13-531F-1EBF-6806-3CDBBE0D20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6402" y="2225616"/>
            <a:ext cx="7869461" cy="4286944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8428987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C2A7F2-E3EC-7946-9AEF-2E8923E36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조금 더 복잡한 수정을 해보자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35843BA-8847-3359-916D-F1BAEE6BD1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목표</a:t>
            </a:r>
            <a:r>
              <a:rPr lang="en-US" altLang="ko-KR" dirty="0"/>
              <a:t>: </a:t>
            </a:r>
            <a:r>
              <a:rPr lang="ko-KR" altLang="en-US" dirty="0"/>
              <a:t>새로운 서비스에 대한 소개 페이지 작성</a:t>
            </a:r>
            <a:endParaRPr lang="en-US" altLang="ko-KR" dirty="0"/>
          </a:p>
          <a:p>
            <a:r>
              <a:rPr lang="ko-KR" altLang="en-US" dirty="0"/>
              <a:t>왼쪽 </a:t>
            </a:r>
            <a:r>
              <a:rPr lang="en-US" altLang="ko-KR" dirty="0"/>
              <a:t>navigator </a:t>
            </a:r>
            <a:r>
              <a:rPr lang="ko-KR" altLang="en-US" dirty="0"/>
              <a:t>메뉴에 </a:t>
            </a:r>
            <a:r>
              <a:rPr lang="en-US" altLang="ko-KR" dirty="0"/>
              <a:t>Portal </a:t>
            </a:r>
            <a:r>
              <a:rPr lang="ko-KR" altLang="en-US" dirty="0"/>
              <a:t>항목 만들고</a:t>
            </a:r>
            <a:r>
              <a:rPr lang="en-US" altLang="ko-KR" dirty="0"/>
              <a:t>,</a:t>
            </a:r>
          </a:p>
          <a:p>
            <a:r>
              <a:rPr lang="en-US" altLang="ko-KR" dirty="0"/>
              <a:t>Portal </a:t>
            </a:r>
            <a:r>
              <a:rPr lang="ko-KR" altLang="en-US" dirty="0"/>
              <a:t>소개 페이지 만들기</a:t>
            </a:r>
            <a:endParaRPr lang="en-US" altLang="ko-KR" dirty="0"/>
          </a:p>
          <a:p>
            <a:pPr lvl="1"/>
            <a:r>
              <a:rPr lang="ko-KR" altLang="en-US" dirty="0"/>
              <a:t>이미지 포함</a:t>
            </a:r>
            <a:endParaRPr lang="en-US" altLang="ko-KR" dirty="0"/>
          </a:p>
          <a:p>
            <a:r>
              <a:rPr lang="ko-KR" altLang="en-US" dirty="0"/>
              <a:t>하위 페이지 하나 만들기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B41FABC-6627-7B97-FE43-6FB2D9ABDA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42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CEDC72F-62CF-63BF-9AF0-AD11042013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8264" y="1460595"/>
            <a:ext cx="5347107" cy="455657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F0DF9E15-8998-53BC-3FD2-519FCD0ACCEE}"/>
              </a:ext>
            </a:extLst>
          </p:cNvPr>
          <p:cNvSpPr/>
          <p:nvPr/>
        </p:nvSpPr>
        <p:spPr>
          <a:xfrm>
            <a:off x="6641000" y="3297555"/>
            <a:ext cx="2396674" cy="80661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501537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BBB6C2-DF02-FC6F-50FF-7B4EF5D3D3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Portal </a:t>
            </a:r>
            <a:r>
              <a:rPr lang="ko-KR" altLang="en-US" dirty="0"/>
              <a:t>항목 추가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6B40FC1-17CE-BBE0-7198-1DE0B3E2C0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기존 파일</a:t>
            </a:r>
            <a:r>
              <a:rPr lang="en-US" altLang="ko-KR" dirty="0"/>
              <a:t>(</a:t>
            </a:r>
            <a:r>
              <a:rPr lang="ko-KR" altLang="en-US" dirty="0"/>
              <a:t>예</a:t>
            </a:r>
            <a:r>
              <a:rPr lang="en-US" altLang="ko-KR" dirty="0"/>
              <a:t>. </a:t>
            </a:r>
            <a:r>
              <a:rPr lang="en-US" altLang="ko-KR" dirty="0" err="1"/>
              <a:t>JCode.mdx</a:t>
            </a:r>
            <a:r>
              <a:rPr lang="en-US" altLang="ko-KR" dirty="0"/>
              <a:t>) </a:t>
            </a:r>
            <a:r>
              <a:rPr lang="ko-KR" altLang="en-US" dirty="0"/>
              <a:t>를 복사하여 새로운 파일 생성 </a:t>
            </a:r>
            <a:r>
              <a:rPr lang="en-US" altLang="ko-KR" dirty="0"/>
              <a:t>(</a:t>
            </a:r>
            <a:r>
              <a:rPr lang="en-US" altLang="ko-KR" dirty="0" err="1"/>
              <a:t>Portal.mdx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title,</a:t>
            </a:r>
            <a:r>
              <a:rPr lang="ko-KR" altLang="en-US" dirty="0"/>
              <a:t> </a:t>
            </a:r>
            <a:r>
              <a:rPr lang="en-US" altLang="ko-KR" dirty="0"/>
              <a:t>slug</a:t>
            </a:r>
            <a:r>
              <a:rPr lang="ko-KR" altLang="en-US" dirty="0"/>
              <a:t> 등 새로운 이름으로 수정하고</a:t>
            </a:r>
            <a:r>
              <a:rPr lang="en-US" altLang="ko-KR" dirty="0"/>
              <a:t>, </a:t>
            </a:r>
            <a:r>
              <a:rPr lang="ko-KR" altLang="en-US" dirty="0"/>
              <a:t>내용 작성</a:t>
            </a:r>
            <a:endParaRPr lang="en-US" altLang="ko-KR" dirty="0"/>
          </a:p>
          <a:p>
            <a:r>
              <a:rPr lang="en-US" altLang="ko-KR" dirty="0"/>
              <a:t>Portal</a:t>
            </a:r>
            <a:r>
              <a:rPr lang="ko-KR" altLang="en-US" dirty="0"/>
              <a:t> 폴더 생성 후</a:t>
            </a:r>
            <a:r>
              <a:rPr lang="en-US" altLang="ko-KR" dirty="0"/>
              <a:t>, </a:t>
            </a:r>
            <a:r>
              <a:rPr lang="ko-KR" altLang="en-US" dirty="0"/>
              <a:t>그림 캡처 및 저장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CBDC136-DCEE-660D-34EC-5596127056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43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0B05F9D-21C1-B622-511E-BEDB1AD1C7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8423" y="2616237"/>
            <a:ext cx="8715153" cy="4118149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7DC986EF-6878-CE18-D4E8-91EF7EE009AC}"/>
              </a:ext>
            </a:extLst>
          </p:cNvPr>
          <p:cNvSpPr/>
          <p:nvPr/>
        </p:nvSpPr>
        <p:spPr>
          <a:xfrm>
            <a:off x="1803184" y="5351751"/>
            <a:ext cx="2184024" cy="44299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38AE8F4-0CD1-5522-F2CD-1DD773C1D9D3}"/>
              </a:ext>
            </a:extLst>
          </p:cNvPr>
          <p:cNvSpPr/>
          <p:nvPr/>
        </p:nvSpPr>
        <p:spPr>
          <a:xfrm>
            <a:off x="1803184" y="6535935"/>
            <a:ext cx="2184024" cy="24722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1314900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98D5C0-9955-31E7-7927-59F9092EDF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새로 고침 후</a:t>
            </a:r>
            <a:r>
              <a:rPr lang="en-US" altLang="ko-KR" dirty="0"/>
              <a:t>, </a:t>
            </a:r>
            <a:r>
              <a:rPr lang="ko-KR" altLang="en-US" dirty="0"/>
              <a:t>페이지 확인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05442BF-D2FC-7C9C-AF22-7ACF47E957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44</a:t>
            </a:fld>
            <a:endParaRPr lang="ko-KR" altLang="en-US" dirty="0"/>
          </a:p>
        </p:txBody>
      </p:sp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71CEFD53-839E-63DD-20DF-7680991714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89133" y="965200"/>
            <a:ext cx="5870884" cy="554672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73324393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F288AD-D416-4F70-D60B-676928314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Portal </a:t>
            </a:r>
            <a:r>
              <a:rPr lang="ko-KR" altLang="en-US" dirty="0"/>
              <a:t>하위 페이지 작성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8410CC6-7BF6-3376-4FEB-DDE4F1D56D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마찬가지로 </a:t>
            </a:r>
            <a:r>
              <a:rPr lang="en-US" altLang="ko-KR" dirty="0" err="1"/>
              <a:t>Jcode</a:t>
            </a:r>
            <a:r>
              <a:rPr lang="en-US" altLang="ko-KR" dirty="0"/>
              <a:t> </a:t>
            </a:r>
            <a:r>
              <a:rPr lang="ko-KR" altLang="en-US" dirty="0"/>
              <a:t>하위 페이지를 복사해서</a:t>
            </a:r>
            <a:r>
              <a:rPr lang="en-US" altLang="ko-KR" dirty="0"/>
              <a:t>,</a:t>
            </a:r>
            <a:r>
              <a:rPr lang="ko-KR" altLang="en-US" dirty="0"/>
              <a:t> 유사한 형태로 작성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10257EB-1568-47F5-8209-4EC01C3BC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45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4C537E2-6C46-B988-A785-A45256FE9A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317" y="1541455"/>
            <a:ext cx="10641366" cy="520638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24AD2F4-CFCD-6B16-4813-B47744F29EE2}"/>
              </a:ext>
            </a:extLst>
          </p:cNvPr>
          <p:cNvSpPr/>
          <p:nvPr/>
        </p:nvSpPr>
        <p:spPr>
          <a:xfrm>
            <a:off x="775317" y="6027938"/>
            <a:ext cx="2003394" cy="70644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1802FE9-8C20-2810-6787-CE70F93F6865}"/>
              </a:ext>
            </a:extLst>
          </p:cNvPr>
          <p:cNvSpPr/>
          <p:nvPr/>
        </p:nvSpPr>
        <p:spPr>
          <a:xfrm>
            <a:off x="3173768" y="2389573"/>
            <a:ext cx="1602418" cy="18495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2897477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98D5C0-9955-31E7-7927-59F9092EDF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새로 고침 후</a:t>
            </a:r>
            <a:r>
              <a:rPr lang="en-US" altLang="ko-KR" dirty="0"/>
              <a:t>, </a:t>
            </a:r>
            <a:r>
              <a:rPr lang="ko-KR" altLang="en-US" dirty="0"/>
              <a:t>페이지 확인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05442BF-D2FC-7C9C-AF22-7ACF47E957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46</a:t>
            </a:fld>
            <a:endParaRPr lang="ko-KR" altLang="en-US" dirty="0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FE3025BD-3D32-9927-47A5-3C205CF7FA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42894" y="965200"/>
            <a:ext cx="5363362" cy="5546725"/>
          </a:xfr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37516771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3922BF-74D7-5F1B-A8A6-9665B1CDE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하위 페이지 작성 시</a:t>
            </a:r>
            <a:r>
              <a:rPr lang="en-US" altLang="ko-KR" dirty="0"/>
              <a:t>, </a:t>
            </a:r>
            <a:r>
              <a:rPr lang="ko-KR" altLang="en-US" dirty="0"/>
              <a:t>순서 지정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74F80CE-5935-9F95-58C7-8332DEB836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slug </a:t>
            </a:r>
            <a:r>
              <a:rPr lang="ko-KR" altLang="en-US" dirty="0"/>
              <a:t>항목에 숫자를 기입하여 </a:t>
            </a:r>
            <a:br>
              <a:rPr lang="en-US" altLang="ko-KR" dirty="0"/>
            </a:br>
            <a:r>
              <a:rPr lang="ko-KR" altLang="en-US" dirty="0"/>
              <a:t>하위 페이지 정렬 가능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8630EC2-7843-B545-FE1A-FE4CD24D0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47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7830974-ECB7-61D3-D88C-A62E295ED7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1227" y="2910654"/>
            <a:ext cx="4962525" cy="123825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9E774CA-8A48-0C94-A0A1-C45C778B07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1227" y="4325603"/>
            <a:ext cx="4905375" cy="116205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60F55E4-BC85-2B17-7DCC-B3A2EA5413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1227" y="1723902"/>
            <a:ext cx="4838700" cy="9906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D26F728-2DD1-728F-121A-14DDCE2845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80921" y="1098600"/>
            <a:ext cx="2447925" cy="51435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A3F971D-09EB-B520-5707-41BF655011B9}"/>
              </a:ext>
            </a:extLst>
          </p:cNvPr>
          <p:cNvSpPr/>
          <p:nvPr/>
        </p:nvSpPr>
        <p:spPr>
          <a:xfrm>
            <a:off x="4370386" y="2529551"/>
            <a:ext cx="2074801" cy="210459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B0EC4E6-FA2E-3B9E-FB6C-F3BB78555BAF}"/>
              </a:ext>
            </a:extLst>
          </p:cNvPr>
          <p:cNvSpPr/>
          <p:nvPr/>
        </p:nvSpPr>
        <p:spPr>
          <a:xfrm>
            <a:off x="7345885" y="2420905"/>
            <a:ext cx="2614861" cy="25447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9F3E248-6C79-D002-9646-6CCA0B518685}"/>
              </a:ext>
            </a:extLst>
          </p:cNvPr>
          <p:cNvSpPr/>
          <p:nvPr/>
        </p:nvSpPr>
        <p:spPr>
          <a:xfrm>
            <a:off x="7365120" y="3683013"/>
            <a:ext cx="2614861" cy="25447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882C3C7-4079-A291-78EC-AE1030EE6F60}"/>
              </a:ext>
            </a:extLst>
          </p:cNvPr>
          <p:cNvSpPr/>
          <p:nvPr/>
        </p:nvSpPr>
        <p:spPr>
          <a:xfrm>
            <a:off x="7347365" y="5059053"/>
            <a:ext cx="2614861" cy="25447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2172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F00A2D-3385-A951-3931-3D7C1A401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ko-KR" altLang="en-US" dirty="0"/>
              <a:t>레벨 하위페이지 작성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7579856-D0C3-FD2D-DDBA-52D018368E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디렉토리 구조</a:t>
            </a:r>
            <a:r>
              <a:rPr lang="en-US" altLang="ko-KR" dirty="0"/>
              <a:t>, slug </a:t>
            </a:r>
            <a:r>
              <a:rPr lang="ko-KR" altLang="en-US" dirty="0"/>
              <a:t>항목 참조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61242B3-FF3E-BC65-B2D3-F834B10B35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48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84E0EDC-CB15-E977-1654-1B88F13EA3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7309" y="951923"/>
            <a:ext cx="7292681" cy="571303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C92D517A-D055-3FDE-D5EF-DB0AB078A81F}"/>
              </a:ext>
            </a:extLst>
          </p:cNvPr>
          <p:cNvSpPr/>
          <p:nvPr/>
        </p:nvSpPr>
        <p:spPr>
          <a:xfrm>
            <a:off x="5028814" y="3930109"/>
            <a:ext cx="1443008" cy="38443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0465DE2-0591-A2AB-5C9F-15250E1137E6}"/>
              </a:ext>
            </a:extLst>
          </p:cNvPr>
          <p:cNvSpPr/>
          <p:nvPr/>
        </p:nvSpPr>
        <p:spPr>
          <a:xfrm>
            <a:off x="8022068" y="1916357"/>
            <a:ext cx="2941853" cy="23203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EEB3C03-9D1A-613E-C476-892E33F00DDA}"/>
              </a:ext>
            </a:extLst>
          </p:cNvPr>
          <p:cNvSpPr/>
          <p:nvPr/>
        </p:nvSpPr>
        <p:spPr>
          <a:xfrm>
            <a:off x="7098790" y="1248561"/>
            <a:ext cx="3799501" cy="20737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6662EA71-7EC6-CFC6-AEA9-C29A537B71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818" y="1704512"/>
            <a:ext cx="3711725" cy="4960449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3893755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33A662-8E2D-B182-993A-294DD9B840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수정 후 반영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AC19273-C149-688A-80FD-BC694DB908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GitHub desktop </a:t>
            </a:r>
            <a:r>
              <a:rPr lang="ko-KR" altLang="en-US" dirty="0"/>
              <a:t>에서 수정</a:t>
            </a:r>
            <a:r>
              <a:rPr lang="en-US" altLang="ko-KR" dirty="0"/>
              <a:t>, </a:t>
            </a:r>
            <a:r>
              <a:rPr lang="ko-KR" altLang="en-US" dirty="0"/>
              <a:t>추가한 파일들 선택해서 </a:t>
            </a:r>
            <a:r>
              <a:rPr lang="en-US" altLang="ko-KR" dirty="0"/>
              <a:t>commit </a:t>
            </a:r>
            <a:r>
              <a:rPr lang="ko-KR" altLang="en-US" dirty="0"/>
              <a:t>하고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원격 저장소에 </a:t>
            </a:r>
            <a:r>
              <a:rPr lang="en-US" altLang="ko-KR" dirty="0"/>
              <a:t>push </a:t>
            </a:r>
            <a:r>
              <a:rPr lang="ko-KR" altLang="en-US" dirty="0"/>
              <a:t>한 다음</a:t>
            </a:r>
            <a:r>
              <a:rPr lang="en-US" altLang="ko-KR" dirty="0"/>
              <a:t>,</a:t>
            </a:r>
          </a:p>
          <a:p>
            <a:r>
              <a:rPr lang="en-US" altLang="ko-KR" dirty="0"/>
              <a:t>GitHub </a:t>
            </a:r>
            <a:r>
              <a:rPr lang="ko-KR" altLang="en-US" dirty="0"/>
              <a:t>에서 </a:t>
            </a:r>
            <a:r>
              <a:rPr lang="en-US" altLang="ko-KR" dirty="0"/>
              <a:t>Contribute </a:t>
            </a:r>
            <a:r>
              <a:rPr lang="ko-KR" altLang="en-US" dirty="0"/>
              <a:t>선택해서 </a:t>
            </a:r>
            <a:r>
              <a:rPr lang="en-US" altLang="ko-KR" dirty="0"/>
              <a:t>PR </a:t>
            </a:r>
            <a:r>
              <a:rPr lang="ko-KR" altLang="en-US" dirty="0"/>
              <a:t>요청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D3D1EEC-4924-3F1E-31A8-E68E60DCE1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49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91D3B4C-4051-3375-3E4C-27660577A7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5239" y="2692554"/>
            <a:ext cx="7001522" cy="3869112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0339420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6CAD60-56BB-E6A9-8586-BA70CF5EC9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Portal: JEduTools </a:t>
            </a:r>
            <a:r>
              <a:rPr lang="ko-KR" altLang="en-US" dirty="0"/>
              <a:t>대표 홈페이지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C9C6769-62EF-B96F-C1A9-7C237E2F4D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JEduTools </a:t>
            </a:r>
            <a:r>
              <a:rPr lang="ko-KR" altLang="en-US" dirty="0"/>
              <a:t>를 모아둔 랜딩 페이지</a:t>
            </a:r>
            <a:endParaRPr lang="en-US" altLang="ko-KR" dirty="0"/>
          </a:p>
          <a:p>
            <a:pPr lvl="1"/>
            <a:r>
              <a:rPr lang="ko-KR" altLang="en-US" dirty="0"/>
              <a:t>소개 및 프로젝트들의 링크 모음 사이트</a:t>
            </a:r>
            <a:r>
              <a:rPr lang="en-US" altLang="ko-KR" dirty="0"/>
              <a:t>:</a:t>
            </a:r>
            <a:br>
              <a:rPr lang="en-US" altLang="ko-KR" dirty="0"/>
            </a:br>
            <a:r>
              <a:rPr lang="en-US" altLang="ko-KR" dirty="0">
                <a:hlinkClick r:id="rId2"/>
              </a:rPr>
              <a:t>https://jedutools.jbnu.ac.kr/</a:t>
            </a:r>
            <a:endParaRPr lang="en-US" altLang="ko-KR" dirty="0"/>
          </a:p>
          <a:p>
            <a:pPr lvl="1"/>
            <a:r>
              <a:rPr lang="en-US" altLang="ko-KR" dirty="0"/>
              <a:t>GitHub </a:t>
            </a:r>
            <a:r>
              <a:rPr lang="ko-KR" altLang="en-US" dirty="0"/>
              <a:t>기반으로 제작</a:t>
            </a:r>
            <a:r>
              <a:rPr lang="en-US" altLang="ko-KR" dirty="0"/>
              <a:t>, </a:t>
            </a:r>
            <a:r>
              <a:rPr lang="ko-KR" altLang="en-US" dirty="0"/>
              <a:t>배포하도록 설계</a:t>
            </a:r>
            <a:endParaRPr lang="en-US" altLang="ko-KR" dirty="0"/>
          </a:p>
          <a:p>
            <a:pPr lvl="2"/>
            <a:r>
              <a:rPr lang="ko-KR" altLang="en-US" dirty="0"/>
              <a:t>누구나 도움말 페이지 제작에 쉽게 참여 가능</a:t>
            </a:r>
            <a:endParaRPr lang="en-US" altLang="ko-KR" dirty="0"/>
          </a:p>
          <a:p>
            <a:pPr lvl="2"/>
            <a:r>
              <a:rPr lang="ko-KR" altLang="en-US" dirty="0"/>
              <a:t>제작 참여 방법 페이지 제공 </a:t>
            </a:r>
            <a:r>
              <a:rPr lang="en-US" altLang="ko-KR" dirty="0"/>
              <a:t>(</a:t>
            </a:r>
            <a:r>
              <a:rPr lang="ko-KR" altLang="en-US" dirty="0">
                <a:hlinkClick r:id="rId3"/>
              </a:rPr>
              <a:t>링크</a:t>
            </a:r>
            <a:r>
              <a:rPr lang="en-US" altLang="ko-KR" dirty="0"/>
              <a:t>)</a:t>
            </a:r>
          </a:p>
          <a:p>
            <a:pPr lvl="2"/>
            <a:r>
              <a:rPr lang="en-US" altLang="ko-KR" dirty="0"/>
              <a:t>Markdown </a:t>
            </a:r>
            <a:r>
              <a:rPr lang="ko-KR" altLang="en-US" dirty="0"/>
              <a:t>언어를 이용한 손쉬운 문서 수정</a:t>
            </a:r>
            <a:endParaRPr lang="en-US" altLang="ko-KR" dirty="0"/>
          </a:p>
          <a:p>
            <a:pPr lvl="2"/>
            <a:r>
              <a:rPr lang="en-US" altLang="ko-KR" dirty="0">
                <a:hlinkClick r:id="rId4"/>
              </a:rPr>
              <a:t>https://github.com/JBNU-JEduTools/JHelper</a:t>
            </a:r>
            <a:endParaRPr lang="en-US" altLang="ko-KR" dirty="0"/>
          </a:p>
          <a:p>
            <a:pPr lvl="1"/>
            <a:r>
              <a:rPr lang="en-US" altLang="ko-KR" dirty="0"/>
              <a:t>GitHub action </a:t>
            </a:r>
            <a:r>
              <a:rPr lang="ko-KR" altLang="en-US" dirty="0"/>
              <a:t>기반 배포 자동화</a:t>
            </a:r>
            <a:endParaRPr lang="en-US" altLang="ko-KR" dirty="0"/>
          </a:p>
          <a:p>
            <a:pPr lvl="2"/>
            <a:r>
              <a:rPr lang="ko-KR" altLang="en-US" dirty="0"/>
              <a:t>자동 빌드 시스템을 구축하여 수정 내용을 신속하게 배포 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C6744CA-54DB-53BF-1DD2-3C825A373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5</a:t>
            </a:fld>
            <a:endParaRPr lang="ko-KR" altLang="en-US" dirty="0"/>
          </a:p>
        </p:txBody>
      </p:sp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94A0B625-1434-8DFC-617C-BD3F7A987B71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5"/>
          <a:stretch>
            <a:fillRect/>
          </a:stretch>
        </p:blipFill>
        <p:spPr>
          <a:xfrm>
            <a:off x="7375525" y="1758616"/>
            <a:ext cx="4575175" cy="3959892"/>
          </a:xfr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84498329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A3B4C9-7C2F-0CDB-430B-83730A8803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My PR is merged! </a:t>
            </a:r>
            <a:r>
              <a:rPr lang="ko-KR" altLang="en-US" dirty="0"/>
              <a:t>웹페이지 확인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9AC3AA8-8C48-A420-79A6-3FD5CF4E7B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PR </a:t>
            </a:r>
            <a:r>
              <a:rPr lang="ko-KR" altLang="en-US" dirty="0"/>
              <a:t>요청 수락 후</a:t>
            </a:r>
            <a:r>
              <a:rPr lang="en-US" altLang="ko-KR" dirty="0"/>
              <a:t>, Merge</a:t>
            </a:r>
            <a:r>
              <a:rPr lang="ko-KR" altLang="en-US" dirty="0"/>
              <a:t>가 되면</a:t>
            </a:r>
            <a:r>
              <a:rPr lang="en-US" altLang="ko-KR" dirty="0"/>
              <a:t>, 3-5</a:t>
            </a:r>
            <a:r>
              <a:rPr lang="ko-KR" altLang="en-US" dirty="0"/>
              <a:t>분 이후</a:t>
            </a:r>
            <a:r>
              <a:rPr lang="en-US" altLang="ko-KR" dirty="0"/>
              <a:t>,</a:t>
            </a:r>
            <a:r>
              <a:rPr lang="ko-KR" altLang="en-US" dirty="0"/>
              <a:t> 웹페이지 확인</a:t>
            </a:r>
            <a:endParaRPr lang="en-US" altLang="ko-KR" dirty="0"/>
          </a:p>
          <a:p>
            <a:r>
              <a:rPr lang="en-US" altLang="ko-KR" dirty="0"/>
              <a:t>Merge </a:t>
            </a:r>
            <a:r>
              <a:rPr lang="ko-KR" altLang="en-US" dirty="0"/>
              <a:t>이후</a:t>
            </a:r>
            <a:r>
              <a:rPr lang="en-US" altLang="ko-KR" dirty="0"/>
              <a:t>, </a:t>
            </a:r>
            <a:r>
              <a:rPr lang="ko-KR" altLang="en-US" dirty="0"/>
              <a:t>웹페이지 수정 반영이 안되었다면 </a:t>
            </a:r>
            <a:r>
              <a:rPr lang="en-US" altLang="ko-KR" dirty="0"/>
              <a:t>GitHub </a:t>
            </a:r>
            <a:r>
              <a:rPr lang="ko-KR" altLang="en-US" dirty="0"/>
              <a:t>원본저장소의 </a:t>
            </a:r>
            <a:r>
              <a:rPr lang="en-US" altLang="ko-KR" dirty="0"/>
              <a:t>Actions </a:t>
            </a:r>
            <a:r>
              <a:rPr lang="ko-KR" altLang="en-US" dirty="0"/>
              <a:t>확인</a:t>
            </a:r>
            <a:endParaRPr lang="en-US" altLang="ko-KR" dirty="0"/>
          </a:p>
          <a:p>
            <a:pPr lvl="1"/>
            <a:r>
              <a:rPr lang="ko-KR" altLang="en-US" dirty="0"/>
              <a:t>두 개의 </a:t>
            </a:r>
            <a:r>
              <a:rPr lang="en-US" altLang="ko-KR" dirty="0"/>
              <a:t>workflow </a:t>
            </a:r>
            <a:r>
              <a:rPr lang="ko-KR" altLang="en-US" dirty="0"/>
              <a:t>가 완료되어야 함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8AB1B8C-FE64-00FF-13C2-E7CA91151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50</a:t>
            </a:fld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5AF05BF-61BD-D213-1781-B4A6989299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6379" y="2640793"/>
            <a:ext cx="6579242" cy="4107042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37530069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6124FB-4F1C-5C27-0451-5D290FA7BF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완료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114E579-0688-DA45-606C-172570A65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51</a:t>
            </a:fld>
            <a:endParaRPr lang="ko-KR" altLang="en-US" dirty="0"/>
          </a:p>
        </p:txBody>
      </p:sp>
      <p:pic>
        <p:nvPicPr>
          <p:cNvPr id="10" name="내용 개체 틀 9">
            <a:extLst>
              <a:ext uri="{FF2B5EF4-FFF2-40B4-BE49-F238E27FC236}">
                <a16:creationId xmlns:a16="http://schemas.microsoft.com/office/drawing/2014/main" id="{09B5770C-6D21-F493-997D-940C096F1C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16548" y="965200"/>
            <a:ext cx="5216054" cy="554672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12103157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ED46F6-56C6-29DA-738D-94FA358F76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…</a:t>
            </a:r>
            <a:r>
              <a:rPr lang="ko-KR" altLang="en-US" dirty="0"/>
              <a:t>마지막 한 가지 방법 더</a:t>
            </a:r>
            <a:r>
              <a:rPr lang="en-US" altLang="ko-KR" dirty="0"/>
              <a:t>!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기여하실 분을 찾고 있습니다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6D76DFF-2F70-AF1A-0A2B-F1C3A2E369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JCloud </a:t>
            </a:r>
            <a:r>
              <a:rPr lang="ko-KR" altLang="en-US" dirty="0"/>
              <a:t>기반 개발 환경 구성</a:t>
            </a:r>
            <a:endParaRPr lang="en-US" altLang="ko-KR" dirty="0"/>
          </a:p>
          <a:p>
            <a:r>
              <a:rPr lang="ko-KR" altLang="en-US" dirty="0"/>
              <a:t>개발 환경을 미리 구성해둔 이미지를 작성하고</a:t>
            </a:r>
            <a:r>
              <a:rPr lang="en-US" altLang="ko-KR" dirty="0"/>
              <a:t>,</a:t>
            </a:r>
          </a:p>
          <a:p>
            <a:pPr lvl="1"/>
            <a:r>
              <a:rPr lang="ko-KR" altLang="en-US" dirty="0"/>
              <a:t>개발 환경 설정 완료</a:t>
            </a:r>
            <a:endParaRPr lang="en-US" altLang="ko-KR" dirty="0"/>
          </a:p>
          <a:p>
            <a:pPr lvl="1"/>
            <a:r>
              <a:rPr lang="en-US" altLang="ko-KR" dirty="0"/>
              <a:t>Code-server </a:t>
            </a:r>
            <a:r>
              <a:rPr lang="ko-KR" altLang="en-US" dirty="0"/>
              <a:t>설치</a:t>
            </a:r>
            <a:endParaRPr lang="en-US" altLang="ko-KR" dirty="0"/>
          </a:p>
          <a:p>
            <a:r>
              <a:rPr lang="en-US" altLang="ko-KR" dirty="0"/>
              <a:t>JCloud</a:t>
            </a:r>
            <a:r>
              <a:rPr lang="ko-KR" altLang="en-US" dirty="0"/>
              <a:t> 상에서 해당 이미지로 인스턴스를 생성하면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즉각 개발을 시작할 수 있도록 준비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(2025</a:t>
            </a:r>
            <a:r>
              <a:rPr lang="ko-KR" altLang="en-US" dirty="0"/>
              <a:t>년 </a:t>
            </a:r>
            <a:r>
              <a:rPr lang="en-US" altLang="ko-KR" dirty="0"/>
              <a:t>1</a:t>
            </a:r>
            <a:r>
              <a:rPr lang="ko-KR" altLang="en-US" dirty="0"/>
              <a:t>학기에 사용할 수 있도록 준비 예정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21F00CB-FA69-27A3-B3A8-2BC4578FA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52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8757902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그룹 45">
            <a:extLst>
              <a:ext uri="{FF2B5EF4-FFF2-40B4-BE49-F238E27FC236}">
                <a16:creationId xmlns:a16="http://schemas.microsoft.com/office/drawing/2014/main" id="{C3FAC0EA-2AD9-4934-9885-1E63ED6E3EF8}"/>
              </a:ext>
            </a:extLst>
          </p:cNvPr>
          <p:cNvGrpSpPr/>
          <p:nvPr/>
        </p:nvGrpSpPr>
        <p:grpSpPr>
          <a:xfrm>
            <a:off x="6206414" y="721433"/>
            <a:ext cx="759936" cy="492790"/>
            <a:chOff x="6206414" y="721433"/>
            <a:chExt cx="759936" cy="492790"/>
          </a:xfrm>
        </p:grpSpPr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6342279D-AAD3-4A37-A0D8-6B64EA0BC49B}"/>
                </a:ext>
              </a:extLst>
            </p:cNvPr>
            <p:cNvGrpSpPr/>
            <p:nvPr/>
          </p:nvGrpSpPr>
          <p:grpSpPr>
            <a:xfrm>
              <a:off x="6206414" y="721433"/>
              <a:ext cx="340486" cy="292527"/>
              <a:chOff x="6206414" y="721433"/>
              <a:chExt cx="340486" cy="292527"/>
            </a:xfrm>
          </p:grpSpPr>
          <p:grpSp>
            <p:nvGrpSpPr>
              <p:cNvPr id="34" name="그룹 33">
                <a:extLst>
                  <a:ext uri="{FF2B5EF4-FFF2-40B4-BE49-F238E27FC236}">
                    <a16:creationId xmlns:a16="http://schemas.microsoft.com/office/drawing/2014/main" id="{8F83E2E2-ECD4-4A02-A543-0C856FDE8FC7}"/>
                  </a:ext>
                </a:extLst>
              </p:cNvPr>
              <p:cNvGrpSpPr/>
              <p:nvPr/>
            </p:nvGrpSpPr>
            <p:grpSpPr>
              <a:xfrm>
                <a:off x="6206414" y="721433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33" name="직선 연결선 32">
                  <a:extLst>
                    <a:ext uri="{FF2B5EF4-FFF2-40B4-BE49-F238E27FC236}">
                      <a16:creationId xmlns:a16="http://schemas.microsoft.com/office/drawing/2014/main" id="{A7733FA7-0308-4BD7-A8D9-8B719E65BFCD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직선 연결선 34">
                  <a:extLst>
                    <a:ext uri="{FF2B5EF4-FFF2-40B4-BE49-F238E27FC236}">
                      <a16:creationId xmlns:a16="http://schemas.microsoft.com/office/drawing/2014/main" id="{838CAF0C-5C6A-4374-B298-9A276310B02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7" name="그룹 36">
                <a:extLst>
                  <a:ext uri="{FF2B5EF4-FFF2-40B4-BE49-F238E27FC236}">
                    <a16:creationId xmlns:a16="http://schemas.microsoft.com/office/drawing/2014/main" id="{6A73CA37-1856-419E-9D98-0C8C4A1C6F9B}"/>
                  </a:ext>
                </a:extLst>
              </p:cNvPr>
              <p:cNvGrpSpPr/>
              <p:nvPr/>
            </p:nvGrpSpPr>
            <p:grpSpPr>
              <a:xfrm>
                <a:off x="6438900" y="721433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38" name="직선 연결선 37">
                  <a:extLst>
                    <a:ext uri="{FF2B5EF4-FFF2-40B4-BE49-F238E27FC236}">
                      <a16:creationId xmlns:a16="http://schemas.microsoft.com/office/drawing/2014/main" id="{F1FC266D-9043-4233-B55B-55BD89C9650E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직선 연결선 38">
                  <a:extLst>
                    <a:ext uri="{FF2B5EF4-FFF2-40B4-BE49-F238E27FC236}">
                      <a16:creationId xmlns:a16="http://schemas.microsoft.com/office/drawing/2014/main" id="{8FEB3362-3086-4012-9DCD-F3E073780E2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0" name="그룹 39">
                <a:extLst>
                  <a:ext uri="{FF2B5EF4-FFF2-40B4-BE49-F238E27FC236}">
                    <a16:creationId xmlns:a16="http://schemas.microsoft.com/office/drawing/2014/main" id="{9C08BCA7-E4D5-4DF1-9BBF-0A53E8EBDE6B}"/>
                  </a:ext>
                </a:extLst>
              </p:cNvPr>
              <p:cNvGrpSpPr/>
              <p:nvPr/>
            </p:nvGrpSpPr>
            <p:grpSpPr>
              <a:xfrm>
                <a:off x="6206414" y="905960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41" name="직선 연결선 40">
                  <a:extLst>
                    <a:ext uri="{FF2B5EF4-FFF2-40B4-BE49-F238E27FC236}">
                      <a16:creationId xmlns:a16="http://schemas.microsoft.com/office/drawing/2014/main" id="{F74C3793-5BB0-4A85-BA7D-6AC3D7160BE0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직선 연결선 41">
                  <a:extLst>
                    <a:ext uri="{FF2B5EF4-FFF2-40B4-BE49-F238E27FC236}">
                      <a16:creationId xmlns:a16="http://schemas.microsoft.com/office/drawing/2014/main" id="{2CD8C06B-8EE7-4413-9769-9E75732322F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3" name="그룹 42">
                <a:extLst>
                  <a:ext uri="{FF2B5EF4-FFF2-40B4-BE49-F238E27FC236}">
                    <a16:creationId xmlns:a16="http://schemas.microsoft.com/office/drawing/2014/main" id="{EBF35D97-2AD8-4EFE-A3CB-35DA8ACAA57D}"/>
                  </a:ext>
                </a:extLst>
              </p:cNvPr>
              <p:cNvGrpSpPr/>
              <p:nvPr/>
            </p:nvGrpSpPr>
            <p:grpSpPr>
              <a:xfrm>
                <a:off x="6438900" y="905960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44" name="직선 연결선 43">
                  <a:extLst>
                    <a:ext uri="{FF2B5EF4-FFF2-40B4-BE49-F238E27FC236}">
                      <a16:creationId xmlns:a16="http://schemas.microsoft.com/office/drawing/2014/main" id="{FB1717AE-C696-4B16-A5E5-D5402F0E4CFA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직선 연결선 44">
                  <a:extLst>
                    <a:ext uri="{FF2B5EF4-FFF2-40B4-BE49-F238E27FC236}">
                      <a16:creationId xmlns:a16="http://schemas.microsoft.com/office/drawing/2014/main" id="{F400BA5E-5F74-4525-9D51-0EF8E86C100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3A9F67F1-57FB-40AC-AC9E-4F78CB8887EC}"/>
                </a:ext>
              </a:extLst>
            </p:cNvPr>
            <p:cNvGrpSpPr/>
            <p:nvPr/>
          </p:nvGrpSpPr>
          <p:grpSpPr>
            <a:xfrm>
              <a:off x="6625864" y="921696"/>
              <a:ext cx="340486" cy="292527"/>
              <a:chOff x="6206414" y="721433"/>
              <a:chExt cx="340486" cy="292527"/>
            </a:xfrm>
          </p:grpSpPr>
          <p:grpSp>
            <p:nvGrpSpPr>
              <p:cNvPr id="48" name="그룹 47">
                <a:extLst>
                  <a:ext uri="{FF2B5EF4-FFF2-40B4-BE49-F238E27FC236}">
                    <a16:creationId xmlns:a16="http://schemas.microsoft.com/office/drawing/2014/main" id="{B0AC1A80-CAB4-45D1-81FA-00C332B57415}"/>
                  </a:ext>
                </a:extLst>
              </p:cNvPr>
              <p:cNvGrpSpPr/>
              <p:nvPr/>
            </p:nvGrpSpPr>
            <p:grpSpPr>
              <a:xfrm>
                <a:off x="6206414" y="721433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58" name="직선 연결선 57">
                  <a:extLst>
                    <a:ext uri="{FF2B5EF4-FFF2-40B4-BE49-F238E27FC236}">
                      <a16:creationId xmlns:a16="http://schemas.microsoft.com/office/drawing/2014/main" id="{9B4E28AB-D121-4879-8EAA-6E86AC2C86C3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직선 연결선 58">
                  <a:extLst>
                    <a:ext uri="{FF2B5EF4-FFF2-40B4-BE49-F238E27FC236}">
                      <a16:creationId xmlns:a16="http://schemas.microsoft.com/office/drawing/2014/main" id="{7634FFD5-D781-4193-B6BA-B52AB82E7DE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9" name="그룹 48">
                <a:extLst>
                  <a:ext uri="{FF2B5EF4-FFF2-40B4-BE49-F238E27FC236}">
                    <a16:creationId xmlns:a16="http://schemas.microsoft.com/office/drawing/2014/main" id="{F9D81CD0-E091-4909-9762-D2B52D2E6D93}"/>
                  </a:ext>
                </a:extLst>
              </p:cNvPr>
              <p:cNvGrpSpPr/>
              <p:nvPr/>
            </p:nvGrpSpPr>
            <p:grpSpPr>
              <a:xfrm>
                <a:off x="6438900" y="721433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56" name="직선 연결선 55">
                  <a:extLst>
                    <a:ext uri="{FF2B5EF4-FFF2-40B4-BE49-F238E27FC236}">
                      <a16:creationId xmlns:a16="http://schemas.microsoft.com/office/drawing/2014/main" id="{36159639-0AED-41C2-AF28-553C1186FAD8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직선 연결선 56">
                  <a:extLst>
                    <a:ext uri="{FF2B5EF4-FFF2-40B4-BE49-F238E27FC236}">
                      <a16:creationId xmlns:a16="http://schemas.microsoft.com/office/drawing/2014/main" id="{6C87AD31-CC50-4020-A6C4-4928E8B883C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0" name="그룹 49">
                <a:extLst>
                  <a:ext uri="{FF2B5EF4-FFF2-40B4-BE49-F238E27FC236}">
                    <a16:creationId xmlns:a16="http://schemas.microsoft.com/office/drawing/2014/main" id="{5F59D10D-13C3-4D87-8141-4E2842B54647}"/>
                  </a:ext>
                </a:extLst>
              </p:cNvPr>
              <p:cNvGrpSpPr/>
              <p:nvPr/>
            </p:nvGrpSpPr>
            <p:grpSpPr>
              <a:xfrm>
                <a:off x="6206414" y="905960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54" name="직선 연결선 53">
                  <a:extLst>
                    <a:ext uri="{FF2B5EF4-FFF2-40B4-BE49-F238E27FC236}">
                      <a16:creationId xmlns:a16="http://schemas.microsoft.com/office/drawing/2014/main" id="{B0FC6D8F-034F-409F-AAD3-36AC3B5CAA57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직선 연결선 54">
                  <a:extLst>
                    <a:ext uri="{FF2B5EF4-FFF2-40B4-BE49-F238E27FC236}">
                      <a16:creationId xmlns:a16="http://schemas.microsoft.com/office/drawing/2014/main" id="{671C395A-8F06-4F00-9191-69988DF2DEF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1" name="그룹 50">
                <a:extLst>
                  <a:ext uri="{FF2B5EF4-FFF2-40B4-BE49-F238E27FC236}">
                    <a16:creationId xmlns:a16="http://schemas.microsoft.com/office/drawing/2014/main" id="{D49475B4-B493-48F8-9874-68AEF31388B8}"/>
                  </a:ext>
                </a:extLst>
              </p:cNvPr>
              <p:cNvGrpSpPr/>
              <p:nvPr/>
            </p:nvGrpSpPr>
            <p:grpSpPr>
              <a:xfrm>
                <a:off x="6438900" y="905960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52" name="직선 연결선 51">
                  <a:extLst>
                    <a:ext uri="{FF2B5EF4-FFF2-40B4-BE49-F238E27FC236}">
                      <a16:creationId xmlns:a16="http://schemas.microsoft.com/office/drawing/2014/main" id="{57EE0543-82B4-4E18-99B0-69619DFE920D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직선 연결선 52">
                  <a:extLst>
                    <a:ext uri="{FF2B5EF4-FFF2-40B4-BE49-F238E27FC236}">
                      <a16:creationId xmlns:a16="http://schemas.microsoft.com/office/drawing/2014/main" id="{D6184932-0BF8-42D2-AC39-E0B64F010A7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0783C9EA-4532-451D-BABE-EAC90E217177}"/>
              </a:ext>
            </a:extLst>
          </p:cNvPr>
          <p:cNvGrpSpPr/>
          <p:nvPr/>
        </p:nvGrpSpPr>
        <p:grpSpPr>
          <a:xfrm>
            <a:off x="249479" y="4747575"/>
            <a:ext cx="759936" cy="492790"/>
            <a:chOff x="6206414" y="721433"/>
            <a:chExt cx="759936" cy="492790"/>
          </a:xfrm>
        </p:grpSpPr>
        <p:grpSp>
          <p:nvGrpSpPr>
            <p:cNvPr id="117" name="그룹 116">
              <a:extLst>
                <a:ext uri="{FF2B5EF4-FFF2-40B4-BE49-F238E27FC236}">
                  <a16:creationId xmlns:a16="http://schemas.microsoft.com/office/drawing/2014/main" id="{CD6DB782-13F5-427C-92BD-F3F3684CD2A6}"/>
                </a:ext>
              </a:extLst>
            </p:cNvPr>
            <p:cNvGrpSpPr/>
            <p:nvPr/>
          </p:nvGrpSpPr>
          <p:grpSpPr>
            <a:xfrm>
              <a:off x="6206414" y="721433"/>
              <a:ext cx="340486" cy="292527"/>
              <a:chOff x="6206414" y="721433"/>
              <a:chExt cx="340486" cy="292527"/>
            </a:xfrm>
          </p:grpSpPr>
          <p:grpSp>
            <p:nvGrpSpPr>
              <p:cNvPr id="131" name="그룹 130">
                <a:extLst>
                  <a:ext uri="{FF2B5EF4-FFF2-40B4-BE49-F238E27FC236}">
                    <a16:creationId xmlns:a16="http://schemas.microsoft.com/office/drawing/2014/main" id="{6DA4F0ED-FD29-4B9D-AD56-362B79806427}"/>
                  </a:ext>
                </a:extLst>
              </p:cNvPr>
              <p:cNvGrpSpPr/>
              <p:nvPr/>
            </p:nvGrpSpPr>
            <p:grpSpPr>
              <a:xfrm>
                <a:off x="6206414" y="721433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141" name="직선 연결선 140">
                  <a:extLst>
                    <a:ext uri="{FF2B5EF4-FFF2-40B4-BE49-F238E27FC236}">
                      <a16:creationId xmlns:a16="http://schemas.microsoft.com/office/drawing/2014/main" id="{8509CABB-E47C-45EE-9220-B2A741BB6E1A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2" name="직선 연결선 141">
                  <a:extLst>
                    <a:ext uri="{FF2B5EF4-FFF2-40B4-BE49-F238E27FC236}">
                      <a16:creationId xmlns:a16="http://schemas.microsoft.com/office/drawing/2014/main" id="{31666F74-70E3-4688-8EB1-B2E7CD7FEDD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2" name="그룹 131">
                <a:extLst>
                  <a:ext uri="{FF2B5EF4-FFF2-40B4-BE49-F238E27FC236}">
                    <a16:creationId xmlns:a16="http://schemas.microsoft.com/office/drawing/2014/main" id="{44EFDD54-C803-4FC4-A2EB-F51199C3BF86}"/>
                  </a:ext>
                </a:extLst>
              </p:cNvPr>
              <p:cNvGrpSpPr/>
              <p:nvPr/>
            </p:nvGrpSpPr>
            <p:grpSpPr>
              <a:xfrm>
                <a:off x="6438900" y="721433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139" name="직선 연결선 138">
                  <a:extLst>
                    <a:ext uri="{FF2B5EF4-FFF2-40B4-BE49-F238E27FC236}">
                      <a16:creationId xmlns:a16="http://schemas.microsoft.com/office/drawing/2014/main" id="{A53E9712-AF5A-409D-A493-38C13D444CB0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0" name="직선 연결선 139">
                  <a:extLst>
                    <a:ext uri="{FF2B5EF4-FFF2-40B4-BE49-F238E27FC236}">
                      <a16:creationId xmlns:a16="http://schemas.microsoft.com/office/drawing/2014/main" id="{FA366072-8F73-4358-A5EF-160371FF3F5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3" name="그룹 132">
                <a:extLst>
                  <a:ext uri="{FF2B5EF4-FFF2-40B4-BE49-F238E27FC236}">
                    <a16:creationId xmlns:a16="http://schemas.microsoft.com/office/drawing/2014/main" id="{5602AD85-E9DF-43FB-B31E-86706F4D74A3}"/>
                  </a:ext>
                </a:extLst>
              </p:cNvPr>
              <p:cNvGrpSpPr/>
              <p:nvPr/>
            </p:nvGrpSpPr>
            <p:grpSpPr>
              <a:xfrm>
                <a:off x="6206414" y="905960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137" name="직선 연결선 136">
                  <a:extLst>
                    <a:ext uri="{FF2B5EF4-FFF2-40B4-BE49-F238E27FC236}">
                      <a16:creationId xmlns:a16="http://schemas.microsoft.com/office/drawing/2014/main" id="{842B31B2-0584-430F-B9E7-AC266F667568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8" name="직선 연결선 137">
                  <a:extLst>
                    <a:ext uri="{FF2B5EF4-FFF2-40B4-BE49-F238E27FC236}">
                      <a16:creationId xmlns:a16="http://schemas.microsoft.com/office/drawing/2014/main" id="{B9419F81-DC33-46F5-99E5-12816B4EB2B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4" name="그룹 133">
                <a:extLst>
                  <a:ext uri="{FF2B5EF4-FFF2-40B4-BE49-F238E27FC236}">
                    <a16:creationId xmlns:a16="http://schemas.microsoft.com/office/drawing/2014/main" id="{0C5E709C-4B6F-42C1-A3DA-A6BFD38AE6EA}"/>
                  </a:ext>
                </a:extLst>
              </p:cNvPr>
              <p:cNvGrpSpPr/>
              <p:nvPr/>
            </p:nvGrpSpPr>
            <p:grpSpPr>
              <a:xfrm>
                <a:off x="6438900" y="905960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135" name="직선 연결선 134">
                  <a:extLst>
                    <a:ext uri="{FF2B5EF4-FFF2-40B4-BE49-F238E27FC236}">
                      <a16:creationId xmlns:a16="http://schemas.microsoft.com/office/drawing/2014/main" id="{1876AAEB-B033-437A-A7A0-A2D0CD0524D1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6" name="직선 연결선 135">
                  <a:extLst>
                    <a:ext uri="{FF2B5EF4-FFF2-40B4-BE49-F238E27FC236}">
                      <a16:creationId xmlns:a16="http://schemas.microsoft.com/office/drawing/2014/main" id="{F9A4ACEC-BD14-4F24-96DF-3214B45A18D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18" name="그룹 117">
              <a:extLst>
                <a:ext uri="{FF2B5EF4-FFF2-40B4-BE49-F238E27FC236}">
                  <a16:creationId xmlns:a16="http://schemas.microsoft.com/office/drawing/2014/main" id="{9C24CF56-C034-4A5A-BE1F-880C584D3AE0}"/>
                </a:ext>
              </a:extLst>
            </p:cNvPr>
            <p:cNvGrpSpPr/>
            <p:nvPr/>
          </p:nvGrpSpPr>
          <p:grpSpPr>
            <a:xfrm>
              <a:off x="6625864" y="921696"/>
              <a:ext cx="340486" cy="292527"/>
              <a:chOff x="6206414" y="721433"/>
              <a:chExt cx="340486" cy="292527"/>
            </a:xfrm>
          </p:grpSpPr>
          <p:grpSp>
            <p:nvGrpSpPr>
              <p:cNvPr id="119" name="그룹 118">
                <a:extLst>
                  <a:ext uri="{FF2B5EF4-FFF2-40B4-BE49-F238E27FC236}">
                    <a16:creationId xmlns:a16="http://schemas.microsoft.com/office/drawing/2014/main" id="{1F6C5EF8-7ED0-4A61-93E5-4CB5E7F674E3}"/>
                  </a:ext>
                </a:extLst>
              </p:cNvPr>
              <p:cNvGrpSpPr/>
              <p:nvPr/>
            </p:nvGrpSpPr>
            <p:grpSpPr>
              <a:xfrm>
                <a:off x="6206414" y="721433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129" name="직선 연결선 128">
                  <a:extLst>
                    <a:ext uri="{FF2B5EF4-FFF2-40B4-BE49-F238E27FC236}">
                      <a16:creationId xmlns:a16="http://schemas.microsoft.com/office/drawing/2014/main" id="{032F7E54-3B96-4F9C-9E98-EC749E45E9EA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직선 연결선 129">
                  <a:extLst>
                    <a:ext uri="{FF2B5EF4-FFF2-40B4-BE49-F238E27FC236}">
                      <a16:creationId xmlns:a16="http://schemas.microsoft.com/office/drawing/2014/main" id="{ACC9309A-2D86-430E-BCAB-E85B591AA2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0" name="그룹 119">
                <a:extLst>
                  <a:ext uri="{FF2B5EF4-FFF2-40B4-BE49-F238E27FC236}">
                    <a16:creationId xmlns:a16="http://schemas.microsoft.com/office/drawing/2014/main" id="{82273564-55E9-40B0-BA45-5AF3CFCFE507}"/>
                  </a:ext>
                </a:extLst>
              </p:cNvPr>
              <p:cNvGrpSpPr/>
              <p:nvPr/>
            </p:nvGrpSpPr>
            <p:grpSpPr>
              <a:xfrm>
                <a:off x="6438900" y="721433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127" name="직선 연결선 126">
                  <a:extLst>
                    <a:ext uri="{FF2B5EF4-FFF2-40B4-BE49-F238E27FC236}">
                      <a16:creationId xmlns:a16="http://schemas.microsoft.com/office/drawing/2014/main" id="{72E36A62-4E88-4DB5-831A-AF061C58D0A8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직선 연결선 127">
                  <a:extLst>
                    <a:ext uri="{FF2B5EF4-FFF2-40B4-BE49-F238E27FC236}">
                      <a16:creationId xmlns:a16="http://schemas.microsoft.com/office/drawing/2014/main" id="{A0FC426E-8101-4D19-8815-967A7248F98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1" name="그룹 120">
                <a:extLst>
                  <a:ext uri="{FF2B5EF4-FFF2-40B4-BE49-F238E27FC236}">
                    <a16:creationId xmlns:a16="http://schemas.microsoft.com/office/drawing/2014/main" id="{9CD80741-EF10-4659-8C11-B81E83F44B4D}"/>
                  </a:ext>
                </a:extLst>
              </p:cNvPr>
              <p:cNvGrpSpPr/>
              <p:nvPr/>
            </p:nvGrpSpPr>
            <p:grpSpPr>
              <a:xfrm>
                <a:off x="6206414" y="905960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125" name="직선 연결선 124">
                  <a:extLst>
                    <a:ext uri="{FF2B5EF4-FFF2-40B4-BE49-F238E27FC236}">
                      <a16:creationId xmlns:a16="http://schemas.microsoft.com/office/drawing/2014/main" id="{787A7D2E-BBF6-409D-BA47-F124084C9257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6" name="직선 연결선 125">
                  <a:extLst>
                    <a:ext uri="{FF2B5EF4-FFF2-40B4-BE49-F238E27FC236}">
                      <a16:creationId xmlns:a16="http://schemas.microsoft.com/office/drawing/2014/main" id="{D37F715E-8C9F-4845-8D29-0463DDC0997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2" name="그룹 121">
                <a:extLst>
                  <a:ext uri="{FF2B5EF4-FFF2-40B4-BE49-F238E27FC236}">
                    <a16:creationId xmlns:a16="http://schemas.microsoft.com/office/drawing/2014/main" id="{45A821AB-93B9-4079-B1D6-5E541097F474}"/>
                  </a:ext>
                </a:extLst>
              </p:cNvPr>
              <p:cNvGrpSpPr/>
              <p:nvPr/>
            </p:nvGrpSpPr>
            <p:grpSpPr>
              <a:xfrm>
                <a:off x="6438900" y="905960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123" name="직선 연결선 122">
                  <a:extLst>
                    <a:ext uri="{FF2B5EF4-FFF2-40B4-BE49-F238E27FC236}">
                      <a16:creationId xmlns:a16="http://schemas.microsoft.com/office/drawing/2014/main" id="{7C170826-824D-4E6F-B1BA-B225653DC55D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4" name="직선 연결선 123">
                  <a:extLst>
                    <a:ext uri="{FF2B5EF4-FFF2-40B4-BE49-F238E27FC236}">
                      <a16:creationId xmlns:a16="http://schemas.microsoft.com/office/drawing/2014/main" id="{676B7190-6E98-4EA2-B8F2-62D71D4A7DE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9E63748D-2B11-413B-B0A8-1EA679D11E9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16" r="19511"/>
          <a:stretch/>
        </p:blipFill>
        <p:spPr>
          <a:xfrm>
            <a:off x="6877050" y="0"/>
            <a:ext cx="5789811" cy="6858000"/>
          </a:xfrm>
          <a:custGeom>
            <a:avLst/>
            <a:gdLst>
              <a:gd name="connsiteX0" fmla="*/ 1714500 w 5753099"/>
              <a:gd name="connsiteY0" fmla="*/ 0 h 6858000"/>
              <a:gd name="connsiteX1" fmla="*/ 5753099 w 5753099"/>
              <a:gd name="connsiteY1" fmla="*/ 0 h 6858000"/>
              <a:gd name="connsiteX2" fmla="*/ 5753099 w 5753099"/>
              <a:gd name="connsiteY2" fmla="*/ 6858000 h 6858000"/>
              <a:gd name="connsiteX3" fmla="*/ 0 w 575309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53099" h="6858000">
                <a:moveTo>
                  <a:pt x="1714500" y="0"/>
                </a:moveTo>
                <a:lnTo>
                  <a:pt x="5753099" y="0"/>
                </a:lnTo>
                <a:lnTo>
                  <a:pt x="5753099" y="6858000"/>
                </a:lnTo>
                <a:lnTo>
                  <a:pt x="0" y="6858000"/>
                </a:lnTo>
                <a:close/>
              </a:path>
            </a:pathLst>
          </a:cu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1C55A91D-426C-4F40-98EB-5C7A0A53614D}"/>
              </a:ext>
            </a:extLst>
          </p:cNvPr>
          <p:cNvGrpSpPr/>
          <p:nvPr/>
        </p:nvGrpSpPr>
        <p:grpSpPr>
          <a:xfrm>
            <a:off x="810496" y="5564594"/>
            <a:ext cx="4500895" cy="680757"/>
            <a:chOff x="810496" y="5564594"/>
            <a:chExt cx="4500895" cy="680757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A769248C-752E-4BCA-9E33-5F1AF6B6DD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122"/>
            <a:stretch/>
          </p:blipFill>
          <p:spPr>
            <a:xfrm>
              <a:off x="3398063" y="5946618"/>
              <a:ext cx="1913328" cy="298733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A4DB6631-6BC7-492C-ADF6-BC3D49FC8D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95" t="21574" r="7549" b="24303"/>
            <a:stretch/>
          </p:blipFill>
          <p:spPr>
            <a:xfrm>
              <a:off x="810496" y="5946618"/>
              <a:ext cx="1483948" cy="298733"/>
            </a:xfrm>
            <a:prstGeom prst="rect">
              <a:avLst/>
            </a:prstGeom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2B4A5A7A-E892-46DF-B290-3CE251F797A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49014" y="5564594"/>
              <a:ext cx="1162377" cy="331598"/>
            </a:xfrm>
            <a:prstGeom prst="rect">
              <a:avLst/>
            </a:prstGeom>
            <a:effectLst/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8E6AF6F8-A3AF-4EA5-8C8F-05CB6B286EF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0496" y="5580993"/>
              <a:ext cx="1318150" cy="298800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40B477EB-A1ED-430D-BAF3-3676943C5E0B}"/>
                </a:ext>
              </a:extLst>
            </p:cNvPr>
            <p:cNvPicPr>
              <a:picLocks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85521" y="5564594"/>
              <a:ext cx="1512000" cy="298800"/>
            </a:xfrm>
            <a:prstGeom prst="rect">
              <a:avLst/>
            </a:prstGeom>
          </p:spPr>
        </p:pic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9C55DB87-4594-42F1-94AF-9AB2FC613175}"/>
              </a:ext>
            </a:extLst>
          </p:cNvPr>
          <p:cNvSpPr txBox="1"/>
          <p:nvPr/>
        </p:nvSpPr>
        <p:spPr>
          <a:xfrm>
            <a:off x="2128646" y="1453977"/>
            <a:ext cx="3284874" cy="83099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800" b="0" i="0" u="none" strike="noStrike" kern="1200" cap="none" spc="300" normalizeH="0" baseline="0" noProof="0" dirty="0">
                <a:ln w="12700" cap="sq">
                  <a:solidFill>
                    <a:prstClr val="black"/>
                  </a:solidFill>
                  <a:miter lim="800000"/>
                </a:ln>
                <a:solidFill>
                  <a:prstClr val="black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감사합니다</a:t>
            </a:r>
            <a:r>
              <a:rPr kumimoji="0" lang="en-US" altLang="ko-KR" sz="4800" b="0" i="0" u="none" strike="noStrike" kern="1200" cap="none" spc="300" normalizeH="0" baseline="0" noProof="0" dirty="0">
                <a:ln w="12700" cap="sq">
                  <a:solidFill>
                    <a:prstClr val="black"/>
                  </a:solidFill>
                  <a:miter lim="800000"/>
                </a:ln>
                <a:solidFill>
                  <a:prstClr val="black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67FFEC8A-3C0F-4FE8-94BC-DCE3FC0D9D6B}"/>
              </a:ext>
            </a:extLst>
          </p:cNvPr>
          <p:cNvSpPr txBox="1"/>
          <p:nvPr/>
        </p:nvSpPr>
        <p:spPr>
          <a:xfrm>
            <a:off x="537499" y="2628857"/>
            <a:ext cx="691298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본 온라인 콘텐츠는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2024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년도 과학기술 정보통신부 및 정보통신기획평가원의 ‘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SW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중심대학사업’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지원을 받아 제작되었습니다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.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(2022-0-01067)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본 결과물의 내용을 전재할 수 없으며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,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인용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(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재사용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)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할 때에는 반드시 과학기술정보통신부와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정보통신기획평가원이 지원한 ‘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SW</a:t>
            </a: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중심대학’의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결과물이라는 출처를 밝혀야 합니다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.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638082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5E07CA7C-C96C-768A-AD31-BEA4BF6FAE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7712" y="1921616"/>
            <a:ext cx="11596576" cy="2387600"/>
          </a:xfrm>
        </p:spPr>
        <p:txBody>
          <a:bodyPr/>
          <a:lstStyle/>
          <a:p>
            <a:r>
              <a:rPr lang="en-US" altLang="ko-KR" dirty="0"/>
              <a:t>2. </a:t>
            </a:r>
            <a:r>
              <a:rPr lang="en-US" altLang="ko-KR" sz="6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JHelper,</a:t>
            </a:r>
            <a:r>
              <a:rPr lang="ko-KR" altLang="en-US" sz="6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6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Portal </a:t>
            </a:r>
            <a:r>
              <a:rPr lang="ko-KR" altLang="en-US" sz="6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기여 방법</a:t>
            </a:r>
            <a:endParaRPr lang="ko-KR" altLang="en-US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4C70B8B-61DF-9C41-7359-1EE8E5C7A31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898188" y="6610350"/>
            <a:ext cx="1293812" cy="247650"/>
          </a:xfrm>
        </p:spPr>
        <p:txBody>
          <a:bodyPr/>
          <a:lstStyle/>
          <a:p>
            <a:fld id="{876918D8-0472-4896-8BF2-63BC6246DCEB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50633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B8F2DD-09C9-2380-92B5-6BB996BE7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세 가지 기여 방법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21E3A08-713D-3838-410E-5C93D1F379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기여 </a:t>
            </a:r>
            <a:r>
              <a:rPr lang="en-US" altLang="ko-KR" dirty="0"/>
              <a:t>(contribution)</a:t>
            </a:r>
          </a:p>
          <a:p>
            <a:pPr lvl="1"/>
            <a:r>
              <a:rPr lang="ko-KR" altLang="en-US" dirty="0"/>
              <a:t>서비스의 오류 혹은 보완이 필요한 부분을 발견하고</a:t>
            </a:r>
            <a:r>
              <a:rPr lang="en-US" altLang="ko-KR" dirty="0"/>
              <a:t>,</a:t>
            </a:r>
          </a:p>
          <a:p>
            <a:pPr lvl="1"/>
            <a:r>
              <a:rPr lang="ko-KR" altLang="en-US" dirty="0"/>
              <a:t>운영진에 알려주거나</a:t>
            </a:r>
            <a:r>
              <a:rPr lang="en-US" altLang="ko-KR" dirty="0"/>
              <a:t>,</a:t>
            </a:r>
          </a:p>
          <a:p>
            <a:pPr lvl="1"/>
            <a:r>
              <a:rPr lang="ko-KR" altLang="en-US" dirty="0"/>
              <a:t>직접 스스로 고치는 것</a:t>
            </a:r>
            <a:r>
              <a:rPr lang="en-US" altLang="ko-KR" dirty="0"/>
              <a:t>! (</a:t>
            </a:r>
            <a:r>
              <a:rPr lang="ko-KR" altLang="en-US" dirty="0"/>
              <a:t>오픈소스 </a:t>
            </a:r>
            <a:r>
              <a:rPr lang="en-US" altLang="ko-KR" dirty="0"/>
              <a:t>SW</a:t>
            </a:r>
            <a:r>
              <a:rPr lang="ko-KR" altLang="en-US" dirty="0"/>
              <a:t>의 경우</a:t>
            </a:r>
            <a:r>
              <a:rPr lang="en-US" altLang="ko-KR" dirty="0"/>
              <a:t>)</a:t>
            </a:r>
          </a:p>
          <a:p>
            <a:pPr lvl="1"/>
            <a:endParaRPr lang="en-US" altLang="ko-KR" dirty="0"/>
          </a:p>
          <a:p>
            <a:r>
              <a:rPr lang="ko-KR" altLang="en-US" dirty="0"/>
              <a:t>기여하는 방법 </a:t>
            </a:r>
            <a:r>
              <a:rPr lang="en-US" altLang="ko-KR" dirty="0"/>
              <a:t>3</a:t>
            </a:r>
            <a:r>
              <a:rPr lang="ko-KR" altLang="en-US" dirty="0"/>
              <a:t>가지</a:t>
            </a:r>
            <a:r>
              <a:rPr lang="en-US" altLang="ko-KR" dirty="0"/>
              <a:t>: JHelper, Portal</a:t>
            </a:r>
          </a:p>
          <a:p>
            <a:pPr marL="914400" lvl="1" indent="-457200">
              <a:buFont typeface="+mj-lt"/>
              <a:buAutoNum type="arabicPeriod"/>
            </a:pPr>
            <a:r>
              <a:rPr lang="ko-KR" altLang="en-US" dirty="0"/>
              <a:t>메일로 알려주기</a:t>
            </a:r>
            <a:r>
              <a:rPr lang="en-US" altLang="ko-KR" dirty="0"/>
              <a:t>: jedutools@gmail.com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ko-KR" dirty="0"/>
              <a:t>GitHub </a:t>
            </a:r>
            <a:r>
              <a:rPr lang="ko-KR" altLang="en-US" dirty="0"/>
              <a:t>웹화면에서 바로 수정하고 </a:t>
            </a:r>
            <a:r>
              <a:rPr lang="en-US" altLang="ko-KR" dirty="0"/>
              <a:t>PR </a:t>
            </a:r>
            <a:r>
              <a:rPr lang="ko-KR" altLang="en-US" dirty="0"/>
              <a:t>보내기</a:t>
            </a:r>
            <a:endParaRPr lang="en-US" altLang="ko-KR" dirty="0"/>
          </a:p>
          <a:p>
            <a:pPr marL="914400" lvl="1" indent="-457200">
              <a:buFont typeface="+mj-lt"/>
              <a:buAutoNum type="arabicPeriod"/>
            </a:pPr>
            <a:r>
              <a:rPr lang="ko-KR" altLang="en-US" dirty="0"/>
              <a:t>개발환경을 구축하고</a:t>
            </a:r>
            <a:r>
              <a:rPr lang="en-US" altLang="ko-KR" dirty="0"/>
              <a:t>, </a:t>
            </a:r>
            <a:r>
              <a:rPr lang="ko-KR" altLang="en-US" dirty="0"/>
              <a:t>수정 후 </a:t>
            </a:r>
            <a:r>
              <a:rPr lang="en-US" altLang="ko-KR" dirty="0"/>
              <a:t>PR </a:t>
            </a:r>
            <a:r>
              <a:rPr lang="ko-KR" altLang="en-US" dirty="0"/>
              <a:t>보내기</a:t>
            </a:r>
            <a:endParaRPr lang="en-US" altLang="ko-KR" dirty="0"/>
          </a:p>
          <a:p>
            <a:pPr marL="457200" lvl="1" indent="0">
              <a:buNone/>
            </a:pPr>
            <a:r>
              <a:rPr lang="en-US" altLang="ko-KR" dirty="0">
                <a:solidFill>
                  <a:srgbClr val="FF0000"/>
                </a:solidFill>
              </a:rPr>
              <a:t>* </a:t>
            </a:r>
            <a:r>
              <a:rPr lang="ko-KR" altLang="en-US" dirty="0">
                <a:solidFill>
                  <a:srgbClr val="FF0000"/>
                </a:solidFill>
              </a:rPr>
              <a:t>거의 모든 </a:t>
            </a:r>
            <a:r>
              <a:rPr lang="en-US" altLang="ko-KR" dirty="0">
                <a:solidFill>
                  <a:srgbClr val="FF0000"/>
                </a:solidFill>
              </a:rPr>
              <a:t>GitHub </a:t>
            </a:r>
            <a:r>
              <a:rPr lang="ko-KR" altLang="en-US" dirty="0">
                <a:solidFill>
                  <a:srgbClr val="FF0000"/>
                </a:solidFill>
              </a:rPr>
              <a:t>기반 오픈소스</a:t>
            </a:r>
            <a:r>
              <a:rPr lang="en-US" altLang="ko-KR" dirty="0">
                <a:solidFill>
                  <a:srgbClr val="FF0000"/>
                </a:solidFill>
              </a:rPr>
              <a:t>SW </a:t>
            </a:r>
            <a:r>
              <a:rPr lang="ko-KR" altLang="en-US" dirty="0">
                <a:solidFill>
                  <a:srgbClr val="FF0000"/>
                </a:solidFill>
              </a:rPr>
              <a:t>프로젝트에 적용되는 방법</a:t>
            </a:r>
            <a:r>
              <a:rPr lang="en-US" altLang="ko-KR" dirty="0">
                <a:solidFill>
                  <a:srgbClr val="FF0000"/>
                </a:solidFill>
              </a:rPr>
              <a:t>!</a:t>
            </a:r>
          </a:p>
          <a:p>
            <a:pPr lvl="1"/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8C387A5-FCEC-CEEA-1960-1777C9082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325583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62418F-6AEE-3F48-D928-44D1239B0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메일로 알려주기</a:t>
            </a:r>
            <a:r>
              <a:rPr lang="en-US" altLang="ko-KR" dirty="0"/>
              <a:t>: jedutools@gmail.com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EE38DFE-BEBB-B02B-3862-445DF0ADBE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최대한 상세하게 수정할 부분을 알려주세요</a:t>
            </a:r>
            <a:endParaRPr lang="en-US" altLang="ko-KR" dirty="0"/>
          </a:p>
          <a:p>
            <a:r>
              <a:rPr lang="ko-KR" altLang="en-US" dirty="0"/>
              <a:t>수정하고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답장 드리겠습니다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간단하다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그러나</a:t>
            </a:r>
            <a:r>
              <a:rPr lang="en-US" altLang="ko-KR" dirty="0"/>
              <a:t>…</a:t>
            </a:r>
            <a:r>
              <a:rPr lang="ko-KR" altLang="en-US" dirty="0"/>
              <a:t>남는 게 없다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뭣이 </a:t>
            </a:r>
            <a:r>
              <a:rPr lang="ko-KR" altLang="en-US" dirty="0" err="1"/>
              <a:t>중헌디</a:t>
            </a:r>
            <a:r>
              <a:rPr lang="en-US" altLang="ko-KR" dirty="0"/>
              <a:t>? :</a:t>
            </a:r>
            <a:r>
              <a:rPr lang="ko-KR" altLang="en-US" dirty="0"/>
              <a:t> 참여 경험</a:t>
            </a:r>
            <a:r>
              <a:rPr lang="en-US" altLang="ko-KR" dirty="0"/>
              <a:t>,</a:t>
            </a:r>
            <a:r>
              <a:rPr lang="ko-KR" altLang="en-US" dirty="0"/>
              <a:t> 개발 경험</a:t>
            </a:r>
            <a:endParaRPr lang="en-US" altLang="ko-KR" dirty="0"/>
          </a:p>
          <a:p>
            <a:pPr lvl="1"/>
            <a:r>
              <a:rPr lang="ko-KR" altLang="en-US" dirty="0"/>
              <a:t>그리고 내가 여기 기여했다는 증거도 남지 않는다</a:t>
            </a:r>
            <a:r>
              <a:rPr lang="en-US" altLang="ko-KR" dirty="0"/>
              <a:t>.</a:t>
            </a:r>
          </a:p>
          <a:p>
            <a:pPr lvl="1"/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84A6FE3-C297-0E5D-4990-569972BBE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014700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BEDE4C-7D98-6710-6FE0-6D270692F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GitHub </a:t>
            </a:r>
            <a:r>
              <a:rPr lang="ko-KR" altLang="en-US" dirty="0"/>
              <a:t>웹화면에서 바로 수정하고 </a:t>
            </a:r>
            <a:r>
              <a:rPr lang="en-US" altLang="ko-KR" dirty="0"/>
              <a:t>PR </a:t>
            </a:r>
            <a:r>
              <a:rPr lang="ko-KR" altLang="en-US" dirty="0"/>
              <a:t>보내기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54B2B69-7FEB-A045-6BD5-3EC557AF46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ko-KR" altLang="en-US" dirty="0"/>
              <a:t>수정하기</a:t>
            </a:r>
            <a:r>
              <a:rPr lang="en-US" altLang="ko-KR" dirty="0"/>
              <a:t>: </a:t>
            </a:r>
            <a:r>
              <a:rPr lang="ko-KR" altLang="en-US" dirty="0"/>
              <a:t>내 계정으로 복제 </a:t>
            </a:r>
            <a:r>
              <a:rPr lang="en-US" altLang="ko-KR" dirty="0"/>
              <a:t>(Fork)</a:t>
            </a:r>
          </a:p>
          <a:p>
            <a:pPr marL="457200" indent="-457200">
              <a:buFont typeface="+mj-lt"/>
              <a:buAutoNum type="arabicPeriod"/>
            </a:pPr>
            <a:r>
              <a:rPr lang="ko-KR" altLang="en-US" dirty="0"/>
              <a:t>수정하기</a:t>
            </a:r>
            <a:r>
              <a:rPr lang="en-US" altLang="ko-KR" dirty="0"/>
              <a:t>: </a:t>
            </a:r>
            <a:r>
              <a:rPr lang="ko-KR" altLang="en-US" dirty="0"/>
              <a:t>내 계정의 </a:t>
            </a:r>
            <a:r>
              <a:rPr lang="en-US" altLang="ko-KR" dirty="0"/>
              <a:t>Repository </a:t>
            </a:r>
            <a:r>
              <a:rPr lang="ko-KR" altLang="en-US" dirty="0"/>
              <a:t>에서 수정</a:t>
            </a:r>
            <a:endParaRPr lang="en-US" altLang="ko-KR" dirty="0"/>
          </a:p>
          <a:p>
            <a:pPr marL="457200" indent="-457200">
              <a:buFont typeface="+mj-lt"/>
              <a:buAutoNum type="arabicPeriod"/>
            </a:pPr>
            <a:r>
              <a:rPr lang="ko-KR" altLang="en-US" dirty="0"/>
              <a:t>수정 내용 반영 요청하기</a:t>
            </a:r>
            <a:r>
              <a:rPr lang="en-US" altLang="ko-KR" dirty="0"/>
              <a:t>: Pull Request </a:t>
            </a:r>
            <a:r>
              <a:rPr lang="ko-KR" altLang="en-US" dirty="0"/>
              <a:t>보내기</a:t>
            </a:r>
            <a:endParaRPr lang="en-US" altLang="ko-KR" dirty="0"/>
          </a:p>
          <a:p>
            <a:pPr marL="457200" indent="-457200">
              <a:buFont typeface="+mj-lt"/>
              <a:buAutoNum type="arabicPeriod"/>
            </a:pPr>
            <a:r>
              <a:rPr lang="en-US" altLang="ko-KR" dirty="0"/>
              <a:t>PR </a:t>
            </a:r>
            <a:r>
              <a:rPr lang="ko-KR" altLang="en-US" dirty="0"/>
              <a:t>리뷰 내용 확인하고 재수정하기</a:t>
            </a:r>
            <a:endParaRPr lang="en-US" altLang="ko-KR" dirty="0"/>
          </a:p>
          <a:p>
            <a:pPr marL="457200" indent="-457200">
              <a:buFont typeface="+mj-lt"/>
              <a:buAutoNum type="arabicPeriod"/>
            </a:pPr>
            <a:r>
              <a:rPr lang="ko-KR" altLang="en-US" dirty="0"/>
              <a:t>최종 반영 확인 </a:t>
            </a:r>
            <a:r>
              <a:rPr lang="en-US" altLang="ko-KR" dirty="0"/>
              <a:t>(Approved, Merged and PR Closed)</a:t>
            </a:r>
          </a:p>
          <a:p>
            <a:pPr marL="914400" lvl="1" indent="-457200">
              <a:buFont typeface="+mj-lt"/>
              <a:buAutoNum type="arabicPeriod"/>
            </a:pP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D53166F-3169-9DDC-1336-D720C8C61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159475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16018</TotalTime>
  <Words>1719</Words>
  <Application>Microsoft Office PowerPoint</Application>
  <PresentationFormat>와이드스크린</PresentationFormat>
  <Paragraphs>313</Paragraphs>
  <Slides>53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53</vt:i4>
      </vt:variant>
    </vt:vector>
  </HeadingPairs>
  <TitlesOfParts>
    <vt:vector size="63" baseType="lpstr">
      <vt:lpstr>Arial</vt:lpstr>
      <vt:lpstr>KoPubWorld돋움체 Light</vt:lpstr>
      <vt:lpstr>KoPubWorld돋움체 Bold</vt:lpstr>
      <vt:lpstr>맑은 고딕</vt:lpstr>
      <vt:lpstr>KoPub돋움체 Bold</vt:lpstr>
      <vt:lpstr>(한글 글꼴 사용)</vt:lpstr>
      <vt:lpstr>KoPub돋움체 Medium</vt:lpstr>
      <vt:lpstr>KoPubWorld돋움체 Medium</vt:lpstr>
      <vt:lpstr>Wingdings</vt:lpstr>
      <vt:lpstr>Office 테마</vt:lpstr>
      <vt:lpstr>PowerPoint 프레젠테이션</vt:lpstr>
      <vt:lpstr>PowerPoint 프레젠테이션</vt:lpstr>
      <vt:lpstr>1. Jhelper, Portal 소개</vt:lpstr>
      <vt:lpstr>JHelper: JEduTools 도움말 페이지 제작 및 배포 시스템</vt:lpstr>
      <vt:lpstr>Portal: JEduTools 대표 홈페이지</vt:lpstr>
      <vt:lpstr>2. JHelper, Portal 기여 방법</vt:lpstr>
      <vt:lpstr>세 가지 기여 방법 </vt:lpstr>
      <vt:lpstr>1. 메일로 알려주기: jedutools@gmail.com</vt:lpstr>
      <vt:lpstr>2. GitHub 웹화면에서 바로 수정하고 PR 보내기</vt:lpstr>
      <vt:lpstr>수정하기: 내 계정으로 복제 (Fork)</vt:lpstr>
      <vt:lpstr>수정하기: 내 계정으로 복제 (Fork)</vt:lpstr>
      <vt:lpstr>수정하기: 내 계정으로 복제 (Fork)</vt:lpstr>
      <vt:lpstr>수정하기: 내 계정의 Repository 에서 수정</vt:lpstr>
      <vt:lpstr>수정하기: 내 계정의 Repository 에서 수정</vt:lpstr>
      <vt:lpstr>수정 내용 반영 요청하기: Pull Request 보내기</vt:lpstr>
      <vt:lpstr>수정 내용 반영 요청하기: Pull Request 보내기</vt:lpstr>
      <vt:lpstr>수정 내용 반영 요청하기: Pull Request 보내기</vt:lpstr>
      <vt:lpstr>PR 리뷰 내용 확인하고 재수정하기</vt:lpstr>
      <vt:lpstr>PR 리뷰 내용 확인하고 재수정하기</vt:lpstr>
      <vt:lpstr>PR 리뷰 내용 확인하고 재수정하기</vt:lpstr>
      <vt:lpstr>PR 리뷰 내용 확인하고 재수정하기</vt:lpstr>
      <vt:lpstr>최종 반영 확인 (Approved, Merged and PR Closed)</vt:lpstr>
      <vt:lpstr>최종 반영 확인 (Approved, Merged and PR Closed)</vt:lpstr>
      <vt:lpstr>최종 반영 확인 (Approved, Merged and PR Closed)</vt:lpstr>
      <vt:lpstr>3. JHelper, Portal 개발 방법</vt:lpstr>
      <vt:lpstr>개발 환경 구성: Node.js, Yarn 설치</vt:lpstr>
      <vt:lpstr>Repository Fork 및 Local Clone</vt:lpstr>
      <vt:lpstr>(이미 fork 가 되어 있는 경우, 최신 버전으로 동기화)</vt:lpstr>
      <vt:lpstr>Repository Fork 및 Local Clone</vt:lpstr>
      <vt:lpstr>Repository Fork 및 Local Clone</vt:lpstr>
      <vt:lpstr>Repository Fork 및 Local Clone</vt:lpstr>
      <vt:lpstr>Repository Fork 및 Local Clone</vt:lpstr>
      <vt:lpstr>Repository Fork 및 Local Clone</vt:lpstr>
      <vt:lpstr>빌드 &amp; 웹페이지 확인</vt:lpstr>
      <vt:lpstr>빌드 &amp; 웹페이지 확인</vt:lpstr>
      <vt:lpstr>빌드 &amp; 웹페이지 확인</vt:lpstr>
      <vt:lpstr>간단한 수정부터 해보자</vt:lpstr>
      <vt:lpstr>간단한 수정부터 해보자</vt:lpstr>
      <vt:lpstr>수정 후 PR 보내기</vt:lpstr>
      <vt:lpstr>수정 후 PR 보내기</vt:lpstr>
      <vt:lpstr>수정 후 PR 보내기</vt:lpstr>
      <vt:lpstr>조금 더 복잡한 수정을 해보자</vt:lpstr>
      <vt:lpstr>Portal 항목 추가</vt:lpstr>
      <vt:lpstr>새로 고침 후, 페이지 확인</vt:lpstr>
      <vt:lpstr>Portal 하위 페이지 작성</vt:lpstr>
      <vt:lpstr>새로 고침 후, 페이지 확인</vt:lpstr>
      <vt:lpstr>하위 페이지 작성 시, 순서 지정</vt:lpstr>
      <vt:lpstr>2레벨 하위페이지 작성</vt:lpstr>
      <vt:lpstr>수정 후 반영</vt:lpstr>
      <vt:lpstr>My PR is merged! 웹페이지 확인!</vt:lpstr>
      <vt:lpstr>완료!</vt:lpstr>
      <vt:lpstr>…마지막 한 가지 방법 더! (기여하실 분을 찾고 있습니다)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jbnu</dc:creator>
  <cp:lastModifiedBy>박현찬</cp:lastModifiedBy>
  <cp:revision>233</cp:revision>
  <cp:lastPrinted>2022-12-21T02:49:19Z</cp:lastPrinted>
  <dcterms:created xsi:type="dcterms:W3CDTF">2022-12-19T00:58:46Z</dcterms:created>
  <dcterms:modified xsi:type="dcterms:W3CDTF">2024-10-15T14:34:57Z</dcterms:modified>
</cp:coreProperties>
</file>